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1"/>
  </p:notesMasterIdLst>
  <p:handoutMasterIdLst>
    <p:handoutMasterId r:id="rId18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262" r:id="rId10"/>
    <p:sldId id="263" r:id="rId11"/>
    <p:sldId id="265" r:id="rId12"/>
    <p:sldId id="268" r:id="rId13"/>
    <p:sldId id="269" r:id="rId14"/>
    <p:sldId id="270" r:id="rId15"/>
    <p:sldId id="271" r:id="rId16"/>
    <p:sldId id="272" r:id="rId17"/>
    <p:sldId id="277" r:id="rId18"/>
    <p:sldId id="278" r:id="rId19"/>
    <p:sldId id="283" r:id="rId20"/>
    <p:sldId id="284" r:id="rId21"/>
    <p:sldId id="273" r:id="rId22"/>
    <p:sldId id="274" r:id="rId23"/>
    <p:sldId id="291" r:id="rId24"/>
    <p:sldId id="275" r:id="rId25"/>
    <p:sldId id="292" r:id="rId26"/>
    <p:sldId id="276" r:id="rId27"/>
    <p:sldId id="293" r:id="rId28"/>
    <p:sldId id="285" r:id="rId29"/>
    <p:sldId id="298" r:id="rId30"/>
    <p:sldId id="304" r:id="rId31"/>
    <p:sldId id="315" r:id="rId32"/>
    <p:sldId id="310" r:id="rId33"/>
    <p:sldId id="308" r:id="rId34"/>
    <p:sldId id="311" r:id="rId35"/>
    <p:sldId id="286" r:id="rId36"/>
    <p:sldId id="300" r:id="rId37"/>
    <p:sldId id="321" r:id="rId38"/>
    <p:sldId id="322" r:id="rId39"/>
    <p:sldId id="323" r:id="rId40"/>
    <p:sldId id="324" r:id="rId41"/>
    <p:sldId id="326" r:id="rId42"/>
    <p:sldId id="399" r:id="rId43"/>
    <p:sldId id="400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408" r:id="rId52"/>
    <p:sldId id="409" r:id="rId53"/>
    <p:sldId id="410" r:id="rId54"/>
    <p:sldId id="411" r:id="rId55"/>
    <p:sldId id="412" r:id="rId56"/>
    <p:sldId id="413" r:id="rId57"/>
    <p:sldId id="414" r:id="rId58"/>
    <p:sldId id="415" r:id="rId59"/>
    <p:sldId id="416" r:id="rId60"/>
    <p:sldId id="334" r:id="rId61"/>
    <p:sldId id="325" r:id="rId62"/>
    <p:sldId id="327" r:id="rId63"/>
    <p:sldId id="328" r:id="rId64"/>
    <p:sldId id="329" r:id="rId65"/>
    <p:sldId id="330" r:id="rId66"/>
    <p:sldId id="331" r:id="rId67"/>
    <p:sldId id="332" r:id="rId68"/>
    <p:sldId id="359" r:id="rId69"/>
    <p:sldId id="360" r:id="rId70"/>
    <p:sldId id="361" r:id="rId71"/>
    <p:sldId id="362" r:id="rId72"/>
    <p:sldId id="363" r:id="rId73"/>
    <p:sldId id="364" r:id="rId74"/>
    <p:sldId id="365" r:id="rId75"/>
    <p:sldId id="366" r:id="rId76"/>
    <p:sldId id="367" r:id="rId77"/>
    <p:sldId id="368" r:id="rId78"/>
    <p:sldId id="369" r:id="rId79"/>
    <p:sldId id="417" r:id="rId80"/>
    <p:sldId id="418" r:id="rId81"/>
    <p:sldId id="419" r:id="rId82"/>
    <p:sldId id="420" r:id="rId83"/>
    <p:sldId id="421" r:id="rId84"/>
    <p:sldId id="422" r:id="rId85"/>
    <p:sldId id="423" r:id="rId86"/>
    <p:sldId id="424" r:id="rId87"/>
    <p:sldId id="425" r:id="rId88"/>
    <p:sldId id="426" r:id="rId89"/>
    <p:sldId id="427" r:id="rId90"/>
    <p:sldId id="428" r:id="rId91"/>
    <p:sldId id="429" r:id="rId92"/>
    <p:sldId id="430" r:id="rId93"/>
    <p:sldId id="431" r:id="rId94"/>
    <p:sldId id="432" r:id="rId95"/>
    <p:sldId id="433" r:id="rId96"/>
    <p:sldId id="434" r:id="rId97"/>
    <p:sldId id="435" r:id="rId98"/>
    <p:sldId id="436" r:id="rId99"/>
    <p:sldId id="437" r:id="rId100"/>
    <p:sldId id="438" r:id="rId101"/>
    <p:sldId id="439" r:id="rId102"/>
    <p:sldId id="440" r:id="rId103"/>
    <p:sldId id="441" r:id="rId104"/>
    <p:sldId id="442" r:id="rId105"/>
    <p:sldId id="443" r:id="rId106"/>
    <p:sldId id="444" r:id="rId107"/>
    <p:sldId id="445" r:id="rId108"/>
    <p:sldId id="446" r:id="rId109"/>
    <p:sldId id="447" r:id="rId110"/>
    <p:sldId id="448" r:id="rId111"/>
    <p:sldId id="449" r:id="rId112"/>
    <p:sldId id="450" r:id="rId113"/>
    <p:sldId id="451" r:id="rId114"/>
    <p:sldId id="452" r:id="rId115"/>
    <p:sldId id="453" r:id="rId116"/>
    <p:sldId id="454" r:id="rId117"/>
    <p:sldId id="455" r:id="rId118"/>
    <p:sldId id="456" r:id="rId119"/>
    <p:sldId id="457" r:id="rId120"/>
    <p:sldId id="458" r:id="rId121"/>
    <p:sldId id="459" r:id="rId122"/>
    <p:sldId id="460" r:id="rId123"/>
    <p:sldId id="461" r:id="rId124"/>
    <p:sldId id="462" r:id="rId125"/>
    <p:sldId id="463" r:id="rId126"/>
    <p:sldId id="464" r:id="rId127"/>
    <p:sldId id="465" r:id="rId128"/>
    <p:sldId id="466" r:id="rId129"/>
    <p:sldId id="467" r:id="rId130"/>
    <p:sldId id="468" r:id="rId131"/>
    <p:sldId id="469" r:id="rId132"/>
    <p:sldId id="470" r:id="rId133"/>
    <p:sldId id="471" r:id="rId134"/>
    <p:sldId id="472" r:id="rId135"/>
    <p:sldId id="370" r:id="rId136"/>
    <p:sldId id="371" r:id="rId137"/>
    <p:sldId id="372" r:id="rId138"/>
    <p:sldId id="373" r:id="rId139"/>
    <p:sldId id="374" r:id="rId140"/>
    <p:sldId id="375" r:id="rId141"/>
    <p:sldId id="376" r:id="rId142"/>
    <p:sldId id="377" r:id="rId143"/>
    <p:sldId id="378" r:id="rId144"/>
    <p:sldId id="379" r:id="rId145"/>
    <p:sldId id="380" r:id="rId146"/>
    <p:sldId id="381" r:id="rId147"/>
    <p:sldId id="382" r:id="rId148"/>
    <p:sldId id="383" r:id="rId149"/>
    <p:sldId id="384" r:id="rId150"/>
    <p:sldId id="385" r:id="rId151"/>
    <p:sldId id="386" r:id="rId152"/>
    <p:sldId id="387" r:id="rId153"/>
    <p:sldId id="388" r:id="rId154"/>
    <p:sldId id="389" r:id="rId155"/>
    <p:sldId id="390" r:id="rId156"/>
    <p:sldId id="391" r:id="rId157"/>
    <p:sldId id="392" r:id="rId158"/>
    <p:sldId id="393" r:id="rId159"/>
    <p:sldId id="394" r:id="rId160"/>
    <p:sldId id="395" r:id="rId161"/>
    <p:sldId id="396" r:id="rId162"/>
    <p:sldId id="397" r:id="rId163"/>
    <p:sldId id="398" r:id="rId164"/>
    <p:sldId id="335" r:id="rId165"/>
    <p:sldId id="336" r:id="rId166"/>
    <p:sldId id="337" r:id="rId167"/>
    <p:sldId id="338" r:id="rId168"/>
    <p:sldId id="339" r:id="rId169"/>
    <p:sldId id="340" r:id="rId170"/>
    <p:sldId id="341" r:id="rId171"/>
    <p:sldId id="342" r:id="rId172"/>
    <p:sldId id="343" r:id="rId173"/>
    <p:sldId id="344" r:id="rId174"/>
    <p:sldId id="345" r:id="rId175"/>
    <p:sldId id="346" r:id="rId176"/>
    <p:sldId id="347" r:id="rId177"/>
    <p:sldId id="348" r:id="rId178"/>
    <p:sldId id="349" r:id="rId179"/>
    <p:sldId id="350" r:id="rId18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45" y="72"/>
      </p:cViewPr>
      <p:guideLst>
        <p:guide orient="horz" pos="200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5" Type="http://schemas.openxmlformats.org/officeDocument/2006/relationships/tableStyles" Target="tableStyles.xml"/><Relationship Id="rId184" Type="http://schemas.openxmlformats.org/officeDocument/2006/relationships/viewProps" Target="viewProps.xml"/><Relationship Id="rId183" Type="http://schemas.openxmlformats.org/officeDocument/2006/relationships/presProps" Target="presProps.xml"/><Relationship Id="rId182" Type="http://schemas.openxmlformats.org/officeDocument/2006/relationships/handoutMaster" Target="handoutMasters/handoutMaster1.xml"/><Relationship Id="rId181" Type="http://schemas.openxmlformats.org/officeDocument/2006/relationships/notesMaster" Target="notesMasters/notesMaster1.xml"/><Relationship Id="rId180" Type="http://schemas.openxmlformats.org/officeDocument/2006/relationships/slide" Target="slides/slide178.xml"/><Relationship Id="rId18" Type="http://schemas.openxmlformats.org/officeDocument/2006/relationships/slide" Target="slides/slide16.xml"/><Relationship Id="rId179" Type="http://schemas.openxmlformats.org/officeDocument/2006/relationships/slide" Target="slides/slide177.xml"/><Relationship Id="rId178" Type="http://schemas.openxmlformats.org/officeDocument/2006/relationships/slide" Target="slides/slide176.xml"/><Relationship Id="rId177" Type="http://schemas.openxmlformats.org/officeDocument/2006/relationships/slide" Target="slides/slide175.xml"/><Relationship Id="rId176" Type="http://schemas.openxmlformats.org/officeDocument/2006/relationships/slide" Target="slides/slide174.xml"/><Relationship Id="rId175" Type="http://schemas.openxmlformats.org/officeDocument/2006/relationships/slide" Target="slides/slide173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0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4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6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7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8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9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4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6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7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8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0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3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4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5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6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7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8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9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1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3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4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5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6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7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8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9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1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2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3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4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5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6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7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8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9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1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2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3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4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5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6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7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8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9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1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2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3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5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6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7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8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x-none" altLang="zh-CN"/>
              <a:t>First week of my internship</a:t>
            </a:r>
            <a:endParaRPr lang="x-none" altLang="zh-CN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x-none" altLang="zh-CN"/>
              <a:t>Shin YASUDA</a:t>
            </a:r>
            <a:endParaRPr lang="x-none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Concerns</a:t>
            </a:r>
            <a:endParaRPr lang="x-non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x-none" altLang="en-US"/>
                  <a:t>Calculation of the singular values decomcisition was </a:t>
                </a:r>
                <a:r>
                  <a:rPr lang="x-none" altLang="en-US">
                    <a:solidFill>
                      <a:srgbClr val="FF0000"/>
                    </a:solidFill>
                  </a:rPr>
                  <a:t>longer</a:t>
                </a:r>
                <a:r>
                  <a:rPr lang="x-none" altLang="en-US"/>
                  <a:t> than that of the eigenvalues.</a:t>
                </a:r>
                <a:endParaRPr lang="x-none" altLang="en-US"/>
              </a:p>
              <a:p>
                <a:r>
                  <a:rPr lang="x-none" altLang="en-US"/>
                  <a:t>Calculation of resconstructing the original matrix was </a:t>
                </a:r>
                <a:r>
                  <a:rPr lang="x-none" altLang="en-US">
                    <a:solidFill>
                      <a:srgbClr val="FF0000"/>
                    </a:solidFill>
                  </a:rPr>
                  <a:t>longer</a:t>
                </a:r>
                <a:r>
                  <a:rPr lang="x-none" altLang="en-US"/>
                  <a:t> as well...</a:t>
                </a:r>
                <a:endParaRPr lang="x-none" altLang="en-US"/>
              </a:p>
              <a:p>
                <a:pPr marL="0" indent="0">
                  <a:buNone/>
                </a:pPr>
                <a:r>
                  <a:rPr lang="x-none" altLang="en-US"/>
                  <a:t>--&gt;</a:t>
                </a:r>
                <a:endParaRPr lang="x-none" alt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>
                    <a:sym typeface="+mn-ea"/>
                  </a:rPr>
                  <a:t>...(c)</a:t>
                </a:r>
                <a:endParaRPr lang="en-US">
                  <a:sym typeface="+mn-ea"/>
                </a:endParaRPr>
              </a:p>
              <a:p>
                <a:pPr marL="0" indent="0">
                  <a:buNone/>
                </a:pPr>
                <a:r>
                  <a:rPr lang="x-none" altLang="en-US">
                    <a:sym typeface="+mn-ea"/>
                  </a:rPr>
                  <a:t>(c) is </a:t>
                </a:r>
                <a:r>
                  <a:rPr lang="x-none" altLang="en-US">
                    <a:solidFill>
                      <a:srgbClr val="FF0000"/>
                    </a:solidFill>
                    <a:sym typeface="+mn-ea"/>
                  </a:rPr>
                  <a:t>a triplet sum</a:t>
                </a:r>
                <a:r>
                  <a:rPr lang="x-none" altLang="en-US">
                    <a:sym typeface="+mn-ea"/>
                  </a:rPr>
                  <a:t> since k and (i, j) that is a set of matrix indices are taken into account...</a:t>
                </a:r>
                <a:endParaRPr lang="en-US">
                  <a:sym typeface="+mn-ea"/>
                </a:endParaRPr>
              </a:p>
              <a:p>
                <a:pPr marL="0" indent="0">
                  <a:buNone/>
                </a:pPr>
                <a:endParaRPr lang="x-none" alt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4_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2230" y="2007235"/>
            <a:ext cx="9144000" cy="36576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9156065" y="607695"/>
            <a:ext cx="2204085" cy="1499870"/>
            <a:chOff x="14378" y="956"/>
            <a:chExt cx="3471" cy="2362"/>
          </a:xfrm>
        </p:grpSpPr>
        <p:sp>
          <p:nvSpPr>
            <p:cNvPr id="13" name="Rectangles 12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15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4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5_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675765"/>
            <a:ext cx="9144000" cy="36576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9507220" y="350520"/>
            <a:ext cx="2204085" cy="1499870"/>
            <a:chOff x="14378" y="956"/>
            <a:chExt cx="3471" cy="2362"/>
          </a:xfrm>
        </p:grpSpPr>
        <p:sp>
          <p:nvSpPr>
            <p:cNvPr id="13" name="Rectangles 12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15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5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9507220" y="350520"/>
            <a:ext cx="2204085" cy="1499870"/>
            <a:chOff x="14378" y="956"/>
            <a:chExt cx="3471" cy="2362"/>
          </a:xfrm>
        </p:grpSpPr>
        <p:sp>
          <p:nvSpPr>
            <p:cNvPr id="13" name="Rectangles 12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15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6</a:t>
              </a:r>
              <a:endParaRPr lang="x-none" altLang="en-US" baseline="30000"/>
            </a:p>
          </p:txBody>
        </p:sp>
      </p:grpSp>
      <p:pic>
        <p:nvPicPr>
          <p:cNvPr id="4" name="Picture 3" descr="block_6_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0170" y="212217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9507220" y="350520"/>
            <a:ext cx="2204085" cy="1499870"/>
            <a:chOff x="14378" y="956"/>
            <a:chExt cx="3471" cy="2362"/>
          </a:xfrm>
        </p:grpSpPr>
        <p:sp>
          <p:nvSpPr>
            <p:cNvPr id="13" name="Rectangles 12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15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7</a:t>
              </a:r>
              <a:endParaRPr lang="x-none" altLang="en-US" baseline="30000"/>
            </a:p>
          </p:txBody>
        </p:sp>
      </p:grpSp>
      <p:pic>
        <p:nvPicPr>
          <p:cNvPr id="4" name="Picture 3" descr="block_7_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255" y="213360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9507220" y="350520"/>
            <a:ext cx="2204085" cy="1499870"/>
            <a:chOff x="14378" y="956"/>
            <a:chExt cx="3471" cy="2362"/>
          </a:xfrm>
        </p:grpSpPr>
        <p:sp>
          <p:nvSpPr>
            <p:cNvPr id="13" name="Rectangles 12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15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8</a:t>
              </a:r>
              <a:endParaRPr lang="x-none" altLang="en-US" baseline="30000"/>
            </a:p>
          </p:txBody>
        </p:sp>
      </p:grpSp>
      <p:pic>
        <p:nvPicPr>
          <p:cNvPr id="4" name="Picture 3" descr="block_8_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315" y="211963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9507220" y="350520"/>
            <a:ext cx="2204085" cy="1499870"/>
            <a:chOff x="14378" y="956"/>
            <a:chExt cx="3471" cy="2362"/>
          </a:xfrm>
        </p:grpSpPr>
        <p:sp>
          <p:nvSpPr>
            <p:cNvPr id="13" name="Rectangles 12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15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9</a:t>
              </a:r>
              <a:endParaRPr lang="x-none" altLang="en-US" baseline="30000"/>
            </a:p>
          </p:txBody>
        </p:sp>
      </p:grpSp>
      <p:pic>
        <p:nvPicPr>
          <p:cNvPr id="4" name="Picture 3" descr="block_9_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275" y="226250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9507220" y="350520"/>
            <a:ext cx="2204085" cy="1499870"/>
            <a:chOff x="14378" y="956"/>
            <a:chExt cx="3471" cy="2362"/>
          </a:xfrm>
        </p:grpSpPr>
        <p:sp>
          <p:nvSpPr>
            <p:cNvPr id="13" name="Rectangles 12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15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10</a:t>
              </a:r>
              <a:endParaRPr lang="x-none" altLang="en-US" baseline="30000"/>
            </a:p>
          </p:txBody>
        </p:sp>
      </p:grpSp>
      <p:pic>
        <p:nvPicPr>
          <p:cNvPr id="4" name="Picture 3" descr="block_10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7755" y="201168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12</a:t>
              </a:r>
              <a:endParaRPr lang="x-none" altLang="en-US" baseline="3000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1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320" y="221107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21</a:t>
              </a:r>
              <a:endParaRPr lang="x-none" altLang="en-US" baseline="3000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2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8095" y="221107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ym typeface="+mn-ea"/>
              </a:rPr>
              <a:t>Imaginary part</a:t>
            </a:r>
            <a:r>
              <a:rPr lang="en-US" altLang="x-none">
                <a:sym typeface="+mn-ea"/>
              </a:rPr>
              <a:t> of the </a:t>
            </a:r>
            <a:r>
              <a:rPr lang="x-none" altLang="en-US">
                <a:sym typeface="+mn-ea"/>
              </a:rPr>
              <a:t>matrix elements</a:t>
            </a:r>
            <a:r>
              <a:rPr lang="en-US" altLang="x-none">
                <a:sym typeface="+mn-ea"/>
              </a:rPr>
              <a:t> of </a:t>
            </a:r>
            <a:r>
              <a:rPr lang="x-none" altLang="en-US">
                <a:sym typeface="+mn-ea"/>
              </a:rPr>
              <a:t>K’ and K in  ~ SVD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9507220" y="350520"/>
            <a:ext cx="2204085" cy="1499870"/>
            <a:chOff x="14378" y="956"/>
            <a:chExt cx="3471" cy="2362"/>
          </a:xfrm>
        </p:grpSpPr>
        <p:sp>
          <p:nvSpPr>
            <p:cNvPr id="13" name="Rectangles 12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15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1</a:t>
              </a:r>
              <a:endParaRPr lang="x-none" altLang="en-US" baseline="30000"/>
            </a:p>
          </p:txBody>
        </p:sp>
      </p:grpSp>
      <p:pic>
        <p:nvPicPr>
          <p:cNvPr id="4" name="Picture 3" descr="block_1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220" y="197104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Atomic chain ~ 8 Cu ~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/>
              <a:t>8 Cu atoms along z</a:t>
            </a:r>
            <a:endParaRPr lang="x-none" altLang="en-US"/>
          </a:p>
          <a:p>
            <a:r>
              <a:rPr lang="x-none" altLang="en-US"/>
              <a:t>95.0 eV</a:t>
            </a:r>
            <a:endParaRPr lang="x-none" altLang="en-US"/>
          </a:p>
          <a:p>
            <a:r>
              <a:rPr lang="x-none" altLang="en-US"/>
              <a:t>lmax = 8 or 9</a:t>
            </a:r>
            <a:endParaRPr lang="x-none" altLang="en-US"/>
          </a:p>
          <a:p>
            <a:r>
              <a:rPr lang="x-none" altLang="en-US"/>
              <a:t>2p3/2</a:t>
            </a:r>
            <a:endParaRPr lang="x-none" altLang="en-US"/>
          </a:p>
        </p:txBody>
      </p:sp>
      <p:sp>
        <p:nvSpPr>
          <p:cNvPr id="5" name="Oval 4"/>
          <p:cNvSpPr/>
          <p:nvPr/>
        </p:nvSpPr>
        <p:spPr>
          <a:xfrm>
            <a:off x="8951595" y="5748020"/>
            <a:ext cx="429260" cy="429260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951595" y="5140325"/>
            <a:ext cx="429260" cy="429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951595" y="1494155"/>
            <a:ext cx="429260" cy="429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951595" y="2101850"/>
            <a:ext cx="429260" cy="429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951595" y="2709545"/>
            <a:ext cx="429260" cy="429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951595" y="3317240"/>
            <a:ext cx="429260" cy="429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951595" y="3924935"/>
            <a:ext cx="429260" cy="429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951595" y="4532630"/>
            <a:ext cx="429260" cy="429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951595" y="1494155"/>
            <a:ext cx="429260" cy="429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951595" y="2101850"/>
            <a:ext cx="429260" cy="429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951595" y="2709545"/>
            <a:ext cx="429260" cy="429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951595" y="3317240"/>
            <a:ext cx="429260" cy="429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951595" y="3924935"/>
            <a:ext cx="429260" cy="429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7943850" y="5970270"/>
            <a:ext cx="25463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10437495" y="5748020"/>
            <a:ext cx="1457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z=0 (emitter)</a:t>
            </a:r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9507220" y="350520"/>
            <a:ext cx="2204085" cy="1499870"/>
            <a:chOff x="14378" y="956"/>
            <a:chExt cx="3471" cy="2362"/>
          </a:xfrm>
        </p:grpSpPr>
        <p:sp>
          <p:nvSpPr>
            <p:cNvPr id="13" name="Rectangles 12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15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2</a:t>
              </a:r>
              <a:endParaRPr lang="x-none" altLang="en-US" baseline="30000"/>
            </a:p>
          </p:txBody>
        </p:sp>
      </p:grpSp>
      <p:pic>
        <p:nvPicPr>
          <p:cNvPr id="4" name="Picture 3" descr="block_2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125" y="208534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9507220" y="350520"/>
            <a:ext cx="2204085" cy="1499870"/>
            <a:chOff x="14378" y="956"/>
            <a:chExt cx="3471" cy="2362"/>
          </a:xfrm>
        </p:grpSpPr>
        <p:sp>
          <p:nvSpPr>
            <p:cNvPr id="13" name="Rectangles 12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15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3</a:t>
              </a:r>
              <a:endParaRPr lang="x-none" altLang="en-US" baseline="30000"/>
            </a:p>
          </p:txBody>
        </p:sp>
      </p:grpSp>
      <p:pic>
        <p:nvPicPr>
          <p:cNvPr id="4" name="Picture 3" descr="block_3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0170" y="236791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9507220" y="350520"/>
            <a:ext cx="2204085" cy="1499870"/>
            <a:chOff x="14378" y="956"/>
            <a:chExt cx="3471" cy="2362"/>
          </a:xfrm>
        </p:grpSpPr>
        <p:sp>
          <p:nvSpPr>
            <p:cNvPr id="13" name="Rectangles 12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15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4</a:t>
              </a:r>
              <a:endParaRPr lang="x-none" altLang="en-US" baseline="30000"/>
            </a:p>
          </p:txBody>
        </p:sp>
      </p:grpSp>
      <p:pic>
        <p:nvPicPr>
          <p:cNvPr id="4" name="Picture 3" descr="block_4_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315" y="216852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9507220" y="350520"/>
            <a:ext cx="2204085" cy="1499870"/>
            <a:chOff x="14378" y="956"/>
            <a:chExt cx="3471" cy="2362"/>
          </a:xfrm>
        </p:grpSpPr>
        <p:sp>
          <p:nvSpPr>
            <p:cNvPr id="13" name="Rectangles 12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15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5</a:t>
              </a:r>
              <a:endParaRPr lang="x-none" altLang="en-US" baseline="30000"/>
            </a:p>
          </p:txBody>
        </p:sp>
      </p:grpSp>
      <p:pic>
        <p:nvPicPr>
          <p:cNvPr id="4" name="Picture 3" descr="block_5_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3630" y="217805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9507220" y="350520"/>
            <a:ext cx="2204085" cy="1499870"/>
            <a:chOff x="14378" y="956"/>
            <a:chExt cx="3471" cy="2362"/>
          </a:xfrm>
        </p:grpSpPr>
        <p:sp>
          <p:nvSpPr>
            <p:cNvPr id="13" name="Rectangles 12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15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6</a:t>
              </a:r>
              <a:endParaRPr lang="x-none" altLang="en-US" baseline="30000"/>
            </a:p>
          </p:txBody>
        </p:sp>
      </p:grpSp>
      <p:pic>
        <p:nvPicPr>
          <p:cNvPr id="4" name="Picture 3" descr="block_6_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315" y="200660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9507220" y="350520"/>
            <a:ext cx="2204085" cy="1499870"/>
            <a:chOff x="14378" y="956"/>
            <a:chExt cx="3471" cy="2362"/>
          </a:xfrm>
        </p:grpSpPr>
        <p:sp>
          <p:nvSpPr>
            <p:cNvPr id="13" name="Rectangles 12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15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7</a:t>
              </a:r>
              <a:endParaRPr lang="x-none" altLang="en-US" baseline="30000"/>
            </a:p>
          </p:txBody>
        </p:sp>
      </p:grpSp>
      <p:pic>
        <p:nvPicPr>
          <p:cNvPr id="4" name="Picture 3" descr="block_7_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920" y="215519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9507220" y="350520"/>
            <a:ext cx="2204085" cy="1499870"/>
            <a:chOff x="14378" y="956"/>
            <a:chExt cx="3471" cy="2362"/>
          </a:xfrm>
        </p:grpSpPr>
        <p:sp>
          <p:nvSpPr>
            <p:cNvPr id="13" name="Rectangles 12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15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8</a:t>
              </a:r>
              <a:endParaRPr lang="x-none" altLang="en-US" baseline="30000"/>
            </a:p>
          </p:txBody>
        </p:sp>
      </p:grpSp>
      <p:pic>
        <p:nvPicPr>
          <p:cNvPr id="4" name="Picture 3" descr="block_8_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130" y="212026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9507220" y="350520"/>
            <a:ext cx="2204085" cy="1499870"/>
            <a:chOff x="14378" y="956"/>
            <a:chExt cx="3471" cy="2362"/>
          </a:xfrm>
        </p:grpSpPr>
        <p:sp>
          <p:nvSpPr>
            <p:cNvPr id="13" name="Rectangles 12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15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9</a:t>
              </a:r>
              <a:endParaRPr lang="x-none" altLang="en-US" baseline="30000"/>
            </a:p>
          </p:txBody>
        </p:sp>
      </p:grpSp>
      <p:pic>
        <p:nvPicPr>
          <p:cNvPr id="4" name="Picture 3" descr="block_9_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0170" y="216598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9507220" y="350520"/>
            <a:ext cx="2204085" cy="1499870"/>
            <a:chOff x="14378" y="956"/>
            <a:chExt cx="3471" cy="2362"/>
          </a:xfrm>
        </p:grpSpPr>
        <p:sp>
          <p:nvSpPr>
            <p:cNvPr id="13" name="Rectangles 12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15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10</a:t>
              </a:r>
              <a:endParaRPr lang="x-none" altLang="en-US" baseline="30000"/>
            </a:p>
          </p:txBody>
        </p:sp>
      </p:grpSp>
      <p:pic>
        <p:nvPicPr>
          <p:cNvPr id="4" name="Picture 3" descr="block_10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315" y="224472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12</a:t>
              </a:r>
              <a:endParaRPr lang="x-none" altLang="en-US" baseline="3000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1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8260" y="232791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Comparison of the hermitianized matrix and reconstructued one</a:t>
            </a:r>
            <a:endParaRPr lang="x-non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x-none" altLang="en-US"/>
                  <a:t>(a):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𝜌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𝐾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)</m:t>
                        </m:r>
                      </m:den>
                    </m:f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&gt;</m:t>
                    </m:r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01</m:t>
                    </m:r>
                  </m:oMath>
                </a14:m>
                <a:r>
                  <a:rPr lang="x-none" altLang="en-US"/>
                  <a:t> is taken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x-none" altLang="en-US"/>
                  <a:t> </a:t>
                </a:r>
                <a:r>
                  <a:rPr lang="en-US" altLang="x-none"/>
                  <a:t>→ 1106/1152 taken (~96%)</a:t>
                </a:r>
                <a:endParaRPr lang="en-US" altLang="ja-JP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3"/>
          <p:cNvSpPr txBox="1"/>
          <p:nvPr/>
        </p:nvSpPr>
        <p:spPr>
          <a:xfrm>
            <a:off x="962660" y="2686050"/>
            <a:ext cx="263461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Arroximated:</a:t>
            </a:r>
            <a:endParaRPr lang="en-US"/>
          </a:p>
          <a:p>
            <a:r>
              <a:rPr lang="en-US"/>
              <a:t> </a:t>
            </a:r>
            <a:endParaRPr lang="en-US"/>
          </a:p>
          <a:p>
            <a:r>
              <a:rPr lang="en-US">
                <a:solidFill>
                  <a:srgbClr val="FF0000"/>
                </a:solidFill>
              </a:rPr>
              <a:t>-0.40890374E+00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0.66603615E-03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-0.72974194E-03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-0.26571117E+00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0.30417314E+00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0.21518661E-03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-0.12694213E-02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0.82402784E-01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-0.88314554E-03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-0.17070305E-01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-0.78648503E-01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244850" y="2686050"/>
            <a:ext cx="204660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Original:</a:t>
            </a:r>
            <a:endParaRPr lang="en-US"/>
          </a:p>
          <a:p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-0.40890264E+00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0.65037304E-03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-0.73675215E-03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-0.26572134E+00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0.30417659E+00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0.20315863E-03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-0.12720928E-02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0.82400175E-01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-0.88616546E-03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-0.17066624E-01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-0.78638839E-01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62660" y="6391910"/>
            <a:ext cx="4952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Red: mathcing up to the 1st demical.</a:t>
            </a:r>
            <a:endParaRPr lang="en-US"/>
          </a:p>
        </p:txBody>
      </p:sp>
      <p:sp>
        <p:nvSpPr>
          <p:cNvPr id="7" name="Multiply 6"/>
          <p:cNvSpPr/>
          <p:nvPr/>
        </p:nvSpPr>
        <p:spPr>
          <a:xfrm>
            <a:off x="840105" y="3354070"/>
            <a:ext cx="122555" cy="14922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840105" y="4166235"/>
            <a:ext cx="122555" cy="14922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840105" y="4457700"/>
            <a:ext cx="122555" cy="14922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21</a:t>
              </a:r>
              <a:endParaRPr lang="x-none" altLang="en-US" baseline="3000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2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470" y="210693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ym typeface="+mn-ea"/>
              </a:rPr>
              <a:t>Real</a:t>
            </a:r>
            <a:r>
              <a:rPr lang="en-US" altLang="x-none">
                <a:sym typeface="+mn-ea"/>
              </a:rPr>
              <a:t> </a:t>
            </a:r>
            <a:r>
              <a:rPr lang="x-none" altLang="en-US">
                <a:sym typeface="+mn-ea"/>
              </a:rPr>
              <a:t>part </a:t>
            </a:r>
            <a:r>
              <a:rPr lang="en-US" altLang="x-none">
                <a:sym typeface="+mn-ea"/>
              </a:rPr>
              <a:t>of the </a:t>
            </a:r>
            <a:r>
              <a:rPr lang="x-none" altLang="en-US">
                <a:sym typeface="+mn-ea"/>
              </a:rPr>
              <a:t>matrix elements</a:t>
            </a:r>
            <a:r>
              <a:rPr lang="en-US" altLang="x-none">
                <a:sym typeface="+mn-ea"/>
              </a:rPr>
              <a:t> of </a:t>
            </a:r>
            <a:r>
              <a:rPr lang="x-none" altLang="en-US">
                <a:sym typeface="+mn-ea"/>
              </a:rPr>
              <a:t>K’ and K in  ~ eigenvalues decomposition</a:t>
            </a:r>
            <a:endParaRPr lang="en-US"/>
          </a:p>
        </p:txBody>
      </p:sp>
      <p:pic>
        <p:nvPicPr>
          <p:cNvPr id="5" name="Picture 4" descr="C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2690" y="1380490"/>
            <a:ext cx="8493760" cy="47777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9535" y="1720850"/>
            <a:ext cx="4973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50 Cu(001) cluster</a:t>
            </a:r>
            <a:endParaRPr lang="x-none" altLang="en-US"/>
          </a:p>
          <a:p>
            <a:r>
              <a:rPr lang="x-none" altLang="en-US"/>
              <a:t>photoelectron kinetic energy: 95.0eV</a:t>
            </a:r>
            <a:endParaRPr lang="x-none" altLang="en-US"/>
          </a:p>
          <a:p>
            <a:r>
              <a:rPr lang="x-none" altLang="en-US"/>
              <a:t>lmax:  8 or 9 depending on each atom</a:t>
            </a:r>
            <a:endParaRPr lang="x-none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1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980" y="1789430"/>
            <a:ext cx="9144000" cy="3657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598170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1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9130030" y="598170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2</a:t>
              </a:r>
              <a:endParaRPr lang="x-none" altLang="en-US" baseline="30000"/>
            </a:p>
          </p:txBody>
        </p:sp>
      </p:grpSp>
      <p:pic>
        <p:nvPicPr>
          <p:cNvPr id="4" name="Picture 3" descr="block_2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26885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9130030" y="598170"/>
            <a:ext cx="2204085" cy="1499870"/>
            <a:chOff x="14378" y="956"/>
            <a:chExt cx="3471" cy="2362"/>
          </a:xfrm>
        </p:grpSpPr>
        <p:sp>
          <p:nvSpPr>
            <p:cNvPr id="4" name="Rectangles 3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3</a:t>
              </a:r>
              <a:endParaRPr lang="x-none" altLang="en-US" baseline="30000"/>
            </a:p>
          </p:txBody>
        </p:sp>
      </p:grpSp>
      <p:pic>
        <p:nvPicPr>
          <p:cNvPr id="10" name="Picture 9" descr="block_3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6805" y="220281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9130030" y="598170"/>
            <a:ext cx="2204085" cy="1499870"/>
            <a:chOff x="14378" y="956"/>
            <a:chExt cx="3471" cy="2362"/>
          </a:xfrm>
        </p:grpSpPr>
        <p:sp>
          <p:nvSpPr>
            <p:cNvPr id="4" name="Rectangles 3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4</a:t>
              </a:r>
              <a:endParaRPr lang="x-none" altLang="en-US" baseline="30000"/>
            </a:p>
          </p:txBody>
        </p:sp>
      </p:grpSp>
      <p:pic>
        <p:nvPicPr>
          <p:cNvPr id="5" name="Picture 4" descr="block_4_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4335" y="224980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9130030" y="598170"/>
            <a:ext cx="2204085" cy="1499870"/>
            <a:chOff x="14378" y="956"/>
            <a:chExt cx="3471" cy="2362"/>
          </a:xfrm>
        </p:grpSpPr>
        <p:sp>
          <p:nvSpPr>
            <p:cNvPr id="4" name="Rectangles 3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5</a:t>
              </a:r>
              <a:endParaRPr lang="x-none" altLang="en-US" baseline="30000"/>
            </a:p>
          </p:txBody>
        </p:sp>
      </p:grpSp>
      <p:pic>
        <p:nvPicPr>
          <p:cNvPr id="5" name="Picture 4" descr="block_5_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290" y="223139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9130030" y="598170"/>
            <a:ext cx="2204085" cy="1499870"/>
            <a:chOff x="14378" y="956"/>
            <a:chExt cx="3471" cy="2362"/>
          </a:xfrm>
        </p:grpSpPr>
        <p:sp>
          <p:nvSpPr>
            <p:cNvPr id="4" name="Rectangles 3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6</a:t>
              </a:r>
              <a:endParaRPr lang="x-none" altLang="en-US" baseline="30000"/>
            </a:p>
          </p:txBody>
        </p:sp>
      </p:grpSp>
      <p:pic>
        <p:nvPicPr>
          <p:cNvPr id="5" name="Picture 4" descr="block_6_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045" y="214947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9275445" y="273050"/>
            <a:ext cx="2204085" cy="1499870"/>
            <a:chOff x="14378" y="956"/>
            <a:chExt cx="3471" cy="2362"/>
          </a:xfrm>
        </p:grpSpPr>
        <p:sp>
          <p:nvSpPr>
            <p:cNvPr id="4" name="Rectangles 3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7</a:t>
              </a:r>
              <a:endParaRPr lang="x-none" altLang="en-US" baseline="30000"/>
            </a:p>
          </p:txBody>
        </p:sp>
      </p:grpSp>
      <p:pic>
        <p:nvPicPr>
          <p:cNvPr id="5" name="Picture 4" descr="block_7_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290" y="198310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9275445" y="273050"/>
            <a:ext cx="2204085" cy="1499870"/>
            <a:chOff x="14378" y="956"/>
            <a:chExt cx="3471" cy="2362"/>
          </a:xfrm>
        </p:grpSpPr>
        <p:sp>
          <p:nvSpPr>
            <p:cNvPr id="4" name="Rectangles 3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8</a:t>
              </a:r>
              <a:endParaRPr lang="x-none" altLang="en-US" baseline="30000"/>
            </a:p>
          </p:txBody>
        </p:sp>
      </p:grpSp>
      <p:pic>
        <p:nvPicPr>
          <p:cNvPr id="5" name="Picture 4" descr="block_8_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160" y="196278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Comparison of the hermitianized matrix and reconstructued one</a:t>
            </a:r>
            <a:br>
              <a:rPr lang="x-none" altLang="en-US"/>
            </a:b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x-none" altLang="en-US">
                    <a:sym typeface="+mn-ea"/>
                  </a:rPr>
                  <a:t>(a):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𝜌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𝐾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)</m:t>
                        </m:r>
                      </m:den>
                    </m:f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&gt;</m:t>
                    </m:r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1</m:t>
                    </m:r>
                  </m:oMath>
                </a14:m>
                <a:r>
                  <a:rPr lang="x-none" altLang="en-US">
                    <a:sym typeface="+mn-ea"/>
                  </a:rPr>
                  <a:t> is taken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x-none" altLang="en-US">
                    <a:sym typeface="+mn-ea"/>
                  </a:rPr>
                  <a:t> </a:t>
                </a:r>
                <a:r>
                  <a:rPr lang="en-US" altLang="x-none">
                    <a:sym typeface="+mn-ea"/>
                  </a:rPr>
                  <a:t>→ 815/1152 taken (~71%)</a:t>
                </a:r>
                <a:endParaRPr lang="en-US" altLang="ja-JP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3"/>
          <p:cNvSpPr txBox="1"/>
          <p:nvPr/>
        </p:nvSpPr>
        <p:spPr>
          <a:xfrm>
            <a:off x="647700" y="2712085"/>
            <a:ext cx="239712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Appriximated:</a:t>
            </a:r>
            <a:endParaRPr lang="en-US"/>
          </a:p>
          <a:p>
            <a:r>
              <a:rPr lang="en-US"/>
              <a:t> </a:t>
            </a:r>
            <a:endParaRPr lang="en-US"/>
          </a:p>
          <a:p>
            <a:r>
              <a:rPr lang="en-US">
                <a:solidFill>
                  <a:srgbClr val="FF0000"/>
                </a:solidFill>
              </a:rPr>
              <a:t>-0.40947550E+00</a:t>
            </a:r>
            <a:endParaRPr lang="en-US"/>
          </a:p>
          <a:p>
            <a:r>
              <a:rPr lang="en-US"/>
              <a:t>  0.89355787E-03</a:t>
            </a:r>
            <a:endParaRPr lang="en-US"/>
          </a:p>
          <a:p>
            <a:r>
              <a:rPr lang="en-US"/>
              <a:t> -0.12985172E-02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-0.26639887E+00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0.30429316E+00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-0.27050041E-03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-0.11868897E-02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0.82587690E-01</a:t>
            </a:r>
            <a:endParaRPr lang="en-US"/>
          </a:p>
          <a:p>
            <a:r>
              <a:rPr lang="en-US"/>
              <a:t> -0.91638503E-03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-0.16553691E-01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-0.78374872E-01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044825" y="2712085"/>
            <a:ext cx="285432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Original:</a:t>
            </a:r>
            <a:endParaRPr lang="en-US"/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-0.40890264E+00</a:t>
            </a:r>
            <a:endParaRPr lang="en-US"/>
          </a:p>
          <a:p>
            <a:r>
              <a:rPr lang="en-US"/>
              <a:t>  0.65037304E-03</a:t>
            </a:r>
            <a:endParaRPr lang="en-US"/>
          </a:p>
          <a:p>
            <a:r>
              <a:rPr lang="en-US"/>
              <a:t> -0.73675215E-03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-0.26572134E+00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0.30417659E+00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0.20315863E-03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-0.12720928E-02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0.82400175E-01</a:t>
            </a:r>
            <a:endParaRPr lang="en-US"/>
          </a:p>
          <a:p>
            <a:r>
              <a:rPr lang="en-US"/>
              <a:t> -0.88616546E-03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-0.17066624E-01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-0.78638839E-01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Multiply 6"/>
          <p:cNvSpPr/>
          <p:nvPr/>
        </p:nvSpPr>
        <p:spPr>
          <a:xfrm>
            <a:off x="525145" y="3354705"/>
            <a:ext cx="122555" cy="14922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525145" y="4188460"/>
            <a:ext cx="122555" cy="14922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525145" y="4483735"/>
            <a:ext cx="122555" cy="14922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9275445" y="273050"/>
            <a:ext cx="2204085" cy="1499870"/>
            <a:chOff x="14378" y="956"/>
            <a:chExt cx="3471" cy="2362"/>
          </a:xfrm>
        </p:grpSpPr>
        <p:sp>
          <p:nvSpPr>
            <p:cNvPr id="4" name="Rectangles 3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9</a:t>
              </a:r>
              <a:endParaRPr lang="x-none" altLang="en-US" baseline="30000"/>
            </a:p>
          </p:txBody>
        </p:sp>
      </p:grpSp>
      <p:pic>
        <p:nvPicPr>
          <p:cNvPr id="5" name="Picture 4" descr="block_9_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7930" y="191452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9275445" y="273050"/>
            <a:ext cx="2204085" cy="1499870"/>
            <a:chOff x="14378" y="956"/>
            <a:chExt cx="3471" cy="2362"/>
          </a:xfrm>
        </p:grpSpPr>
        <p:sp>
          <p:nvSpPr>
            <p:cNvPr id="4" name="Rectangles 3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10</a:t>
              </a:r>
              <a:endParaRPr lang="x-none" altLang="en-US" baseline="30000"/>
            </a:p>
          </p:txBody>
        </p:sp>
      </p:grpSp>
      <p:pic>
        <p:nvPicPr>
          <p:cNvPr id="5" name="Picture 4" descr="block_10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9880" y="198183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12</a:t>
              </a:r>
              <a:endParaRPr lang="x-none" altLang="en-US" baseline="3000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1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0" y="232537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21</a:t>
              </a:r>
              <a:endParaRPr lang="x-none" altLang="en-US" baseline="3000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2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680" y="221107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x-none">
                <a:sym typeface="+mn-ea"/>
              </a:rPr>
              <a:t>Modulus of the </a:t>
            </a:r>
            <a:r>
              <a:rPr lang="x-none" altLang="en-US">
                <a:sym typeface="+mn-ea"/>
              </a:rPr>
              <a:t>matrix elements</a:t>
            </a:r>
            <a:r>
              <a:rPr lang="en-US" altLang="x-none">
                <a:sym typeface="+mn-ea"/>
              </a:rPr>
              <a:t> of </a:t>
            </a:r>
            <a:r>
              <a:rPr lang="x-none" altLang="en-US">
                <a:sym typeface="+mn-ea"/>
              </a:rPr>
              <a:t>K’ and K in  ~ eigenvalues decomposition</a:t>
            </a:r>
            <a:endParaRPr lang="en-US"/>
          </a:p>
        </p:txBody>
      </p:sp>
      <p:pic>
        <p:nvPicPr>
          <p:cNvPr id="5" name="Picture 4" descr="C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2690" y="1380490"/>
            <a:ext cx="8493760" cy="47777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9535" y="1720850"/>
            <a:ext cx="4973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50 Cu(001) cluster</a:t>
            </a:r>
            <a:endParaRPr lang="x-none" altLang="en-US"/>
          </a:p>
          <a:p>
            <a:r>
              <a:rPr lang="x-none" altLang="en-US"/>
              <a:t>photoelectron kinetic energy: 95.0eV</a:t>
            </a:r>
            <a:endParaRPr lang="x-none" altLang="en-US"/>
          </a:p>
          <a:p>
            <a:r>
              <a:rPr lang="x-none" altLang="en-US"/>
              <a:t>lmax:  8 or 9 depending on each atom</a:t>
            </a:r>
            <a:endParaRPr lang="x-none" alt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1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2080" y="2364105"/>
            <a:ext cx="9144000" cy="3657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598170"/>
            <a:ext cx="2204085" cy="1499235"/>
            <a:chOff x="14378" y="956"/>
            <a:chExt cx="3471" cy="2361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en-US" baseline="30000"/>
                <a:t>1</a:t>
              </a:r>
              <a:endParaRPr lang="en-US" baseline="30000"/>
            </a:p>
          </p:txBody>
        </p:sp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9130030" y="598170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2</a:t>
              </a:r>
              <a:endParaRPr lang="x-none" altLang="en-US" baseline="30000"/>
            </a:p>
          </p:txBody>
        </p:sp>
      </p:grpSp>
      <p:pic>
        <p:nvPicPr>
          <p:cNvPr id="4" name="Picture 3" descr="block_2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0" y="233743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9130030" y="598170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3</a:t>
              </a:r>
              <a:endParaRPr lang="x-none" altLang="en-US" baseline="30000"/>
            </a:p>
          </p:txBody>
        </p:sp>
      </p:grpSp>
      <p:pic>
        <p:nvPicPr>
          <p:cNvPr id="4" name="Picture 3" descr="block_3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9515" y="227139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9130030" y="589915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4</a:t>
              </a:r>
              <a:endParaRPr lang="x-none" altLang="en-US" baseline="30000"/>
            </a:p>
          </p:txBody>
        </p:sp>
      </p:grpSp>
      <p:pic>
        <p:nvPicPr>
          <p:cNvPr id="4" name="Picture 3" descr="block_4_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400" y="214947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9130030" y="589915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5</a:t>
              </a:r>
              <a:endParaRPr lang="x-none" altLang="en-US" baseline="30000"/>
            </a:p>
          </p:txBody>
        </p:sp>
      </p:grpSp>
      <p:pic>
        <p:nvPicPr>
          <p:cNvPr id="4" name="Picture 3" descr="block_5_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660" y="247078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Comparison of the hermitianized matrix and reconstructued one</a:t>
            </a:r>
            <a:br>
              <a:rPr lang="x-none" altLang="en-US">
                <a:sym typeface="+mn-ea"/>
              </a:rPr>
            </a:b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x-none" altLang="en-US">
                    <a:sym typeface="+mn-ea"/>
                  </a:rPr>
                  <a:t>(</a:t>
                </a:r>
                <a:r>
                  <a:rPr lang="en-US" altLang="x-none">
                    <a:sym typeface="+mn-ea"/>
                  </a:rPr>
                  <a:t>c</a:t>
                </a:r>
                <a:r>
                  <a:rPr lang="x-none" altLang="en-US">
                    <a:sym typeface="+mn-ea"/>
                  </a:rPr>
                  <a:t>):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𝜌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𝐾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)</m:t>
                        </m:r>
                      </m:den>
                    </m:f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&gt;</m:t>
                    </m:r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5</m:t>
                    </m:r>
                  </m:oMath>
                </a14:m>
                <a:r>
                  <a:rPr lang="x-none" altLang="en-US">
                    <a:sym typeface="+mn-ea"/>
                  </a:rPr>
                  <a:t> is taken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x-none" altLang="en-US">
                    <a:sym typeface="+mn-ea"/>
                  </a:rPr>
                  <a:t> </a:t>
                </a:r>
                <a:r>
                  <a:rPr lang="en-US" altLang="x-none">
                    <a:sym typeface="+mn-ea"/>
                  </a:rPr>
                  <a:t>→ 90/1152 taken (~8%)</a:t>
                </a:r>
                <a:endParaRPr lang="en-US" altLang="ja-JP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3"/>
          <p:cNvSpPr txBox="1"/>
          <p:nvPr/>
        </p:nvSpPr>
        <p:spPr>
          <a:xfrm>
            <a:off x="884555" y="2633345"/>
            <a:ext cx="287147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Approximated:</a:t>
            </a:r>
            <a:endParaRPr lang="en-US"/>
          </a:p>
          <a:p>
            <a:r>
              <a:rPr lang="en-US"/>
              <a:t> </a:t>
            </a:r>
            <a:endParaRPr lang="en-US"/>
          </a:p>
          <a:p>
            <a:r>
              <a:rPr lang="en-US">
                <a:solidFill>
                  <a:srgbClr val="FF0000"/>
                </a:solidFill>
              </a:rPr>
              <a:t>-0.44464337E+00</a:t>
            </a:r>
            <a:endParaRPr lang="en-US"/>
          </a:p>
          <a:p>
            <a:r>
              <a:rPr lang="en-US"/>
              <a:t>  0.26170324E-02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-0.72040590E-02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-0.26355794E+00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0.31881530E+00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0.24985082E-01</a:t>
            </a:r>
            <a:endParaRPr lang="en-US"/>
          </a:p>
          <a:p>
            <a:r>
              <a:rPr lang="en-US"/>
              <a:t> -0.23684901E-02</a:t>
            </a:r>
            <a:endParaRPr lang="en-US"/>
          </a:p>
          <a:p>
            <a:r>
              <a:rPr lang="en-US"/>
              <a:t>  0.12276639E+00</a:t>
            </a:r>
            <a:endParaRPr lang="en-US"/>
          </a:p>
          <a:p>
            <a:r>
              <a:rPr lang="en-US"/>
              <a:t> -0.10554706E-01</a:t>
            </a:r>
            <a:endParaRPr lang="en-US"/>
          </a:p>
          <a:p>
            <a:r>
              <a:rPr lang="en-US"/>
              <a:t> -0.20612284E-01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-0.70923329E-01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272155" y="2633345"/>
            <a:ext cx="367030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Original:</a:t>
            </a:r>
            <a:endParaRPr lang="en-US"/>
          </a:p>
          <a:p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-0.40890264E+00</a:t>
            </a:r>
            <a:endParaRPr lang="en-US"/>
          </a:p>
          <a:p>
            <a:r>
              <a:rPr lang="en-US"/>
              <a:t>  0.65037304E-03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-0.73675215E-03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-0.26572134E+00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0.30417659E+00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0.20315863E-03</a:t>
            </a:r>
            <a:endParaRPr lang="en-US"/>
          </a:p>
          <a:p>
            <a:r>
              <a:rPr lang="en-US"/>
              <a:t> -0.12720928E-02</a:t>
            </a:r>
            <a:endParaRPr lang="en-US"/>
          </a:p>
          <a:p>
            <a:r>
              <a:rPr lang="en-US"/>
              <a:t>  0.82400175E-01</a:t>
            </a:r>
            <a:endParaRPr lang="en-US"/>
          </a:p>
          <a:p>
            <a:r>
              <a:rPr lang="en-US"/>
              <a:t> -0.88616546E-03</a:t>
            </a:r>
            <a:endParaRPr lang="en-US"/>
          </a:p>
          <a:p>
            <a:r>
              <a:rPr lang="en-US"/>
              <a:t> -0.17066624E-01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-0.78638839E-01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Multiply 6"/>
          <p:cNvSpPr/>
          <p:nvPr/>
        </p:nvSpPr>
        <p:spPr>
          <a:xfrm>
            <a:off x="762000" y="3301365"/>
            <a:ext cx="122555" cy="14922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762000" y="4113530"/>
            <a:ext cx="122555" cy="14922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762000" y="4404995"/>
            <a:ext cx="122555" cy="14922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9130030" y="589915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6</a:t>
              </a:r>
              <a:endParaRPr lang="x-none" altLang="en-US" baseline="30000"/>
            </a:p>
          </p:txBody>
        </p:sp>
      </p:grpSp>
      <p:pic>
        <p:nvPicPr>
          <p:cNvPr id="4" name="Picture 3" descr="block_6_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29235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7_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4645" y="2251710"/>
            <a:ext cx="9144000" cy="3657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589915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7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8_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1955" y="2074545"/>
            <a:ext cx="9144000" cy="3657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608965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8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9_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0620" y="2062480"/>
            <a:ext cx="9144000" cy="3657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608965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9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10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6055" y="2181225"/>
            <a:ext cx="9144000" cy="3657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608965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10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1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3410" y="2402205"/>
            <a:ext cx="9144000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223375" y="547370"/>
            <a:ext cx="2152650" cy="1558925"/>
            <a:chOff x="14525" y="862"/>
            <a:chExt cx="3390" cy="2455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en-US" baseline="30000"/>
                <a:t>12</a:t>
              </a:r>
              <a:endParaRPr 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21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2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8560" y="233743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13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1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8940" y="246824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31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3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34378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14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1_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5255" y="231076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report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97330"/>
            <a:ext cx="10515600" cy="4351338"/>
          </a:xfrm>
        </p:spPr>
        <p:txBody>
          <a:bodyPr/>
          <a:lstStyle/>
          <a:p>
            <a:r>
              <a:rPr lang="x-none" altLang="en-US"/>
              <a:t>Test chains:</a:t>
            </a:r>
            <a:endParaRPr lang="x-none" altLang="en-US"/>
          </a:p>
          <a:p>
            <a:pPr marL="0" indent="0">
              <a:buNone/>
            </a:pPr>
            <a:r>
              <a:rPr lang="en-US" altLang="x-none"/>
              <a:t>(a)</a:t>
            </a:r>
            <a:r>
              <a:rPr lang="x-none" altLang="en-US"/>
              <a:t> 7-Ni chain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2p3/2, 379.1 eV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en-US" altLang="x-none"/>
              <a:t>(b)</a:t>
            </a:r>
            <a:r>
              <a:rPr lang="x-none" altLang="en-US"/>
              <a:t> 12-TiO chain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2p3/2, 1019 eV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en-US" altLang="x-none"/>
              <a:t>(c)</a:t>
            </a:r>
            <a:r>
              <a:rPr lang="x-none" altLang="en-US"/>
              <a:t> 8-SrSr chain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3d, 1134 eV</a:t>
            </a:r>
            <a:endParaRPr lang="x-none" altLang="en-US"/>
          </a:p>
        </p:txBody>
      </p:sp>
      <p:grpSp>
        <p:nvGrpSpPr>
          <p:cNvPr id="52" name="Group 51"/>
          <p:cNvGrpSpPr/>
          <p:nvPr/>
        </p:nvGrpSpPr>
        <p:grpSpPr>
          <a:xfrm>
            <a:off x="3966210" y="1497330"/>
            <a:ext cx="1254125" cy="5236210"/>
            <a:chOff x="6246" y="2358"/>
            <a:chExt cx="1975" cy="8246"/>
          </a:xfrm>
        </p:grpSpPr>
        <p:grpSp>
          <p:nvGrpSpPr>
            <p:cNvPr id="28" name="Group 27"/>
            <p:cNvGrpSpPr/>
            <p:nvPr/>
          </p:nvGrpSpPr>
          <p:grpSpPr>
            <a:xfrm>
              <a:off x="7304" y="3508"/>
              <a:ext cx="599" cy="7096"/>
              <a:chOff x="13264" y="3508"/>
              <a:chExt cx="599" cy="7096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13566" y="3508"/>
                <a:ext cx="11" cy="7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13269" y="4486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269" y="5372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264" y="6235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3269" y="7098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3264" y="7961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3269" y="8824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3269" y="9687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 Box 43"/>
            <p:cNvSpPr txBox="1"/>
            <p:nvPr/>
          </p:nvSpPr>
          <p:spPr>
            <a:xfrm>
              <a:off x="6246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Ni</a:t>
              </a:r>
              <a:endParaRPr lang="x-none" altLang="en-US"/>
            </a:p>
          </p:txBody>
        </p:sp>
        <p:sp>
          <p:nvSpPr>
            <p:cNvPr id="48" name="Text Box 47"/>
            <p:cNvSpPr txBox="1"/>
            <p:nvPr/>
          </p:nvSpPr>
          <p:spPr>
            <a:xfrm>
              <a:off x="7309" y="2358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(a)</a:t>
              </a:r>
              <a:endParaRPr lang="x-none" alt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574790" y="1497330"/>
            <a:ext cx="1452245" cy="5306695"/>
            <a:chOff x="10359" y="2358"/>
            <a:chExt cx="2287" cy="8357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11522" y="2961"/>
              <a:ext cx="17" cy="77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11230" y="9798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1231" y="6171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1231" y="8589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1386" y="9353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383" y="8144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230" y="7380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1386" y="6935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1230" y="4962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1386" y="5726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1386" y="4517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1236" y="3753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1376" y="3354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 Box 44"/>
            <p:cNvSpPr txBox="1"/>
            <p:nvPr/>
          </p:nvSpPr>
          <p:spPr>
            <a:xfrm>
              <a:off x="10359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Ti</a:t>
              </a:r>
              <a:endParaRPr lang="x-none" altLang="en-US"/>
            </a:p>
          </p:txBody>
        </p:sp>
        <p:sp>
          <p:nvSpPr>
            <p:cNvPr id="46" name="Text Box 45"/>
            <p:cNvSpPr txBox="1"/>
            <p:nvPr/>
          </p:nvSpPr>
          <p:spPr>
            <a:xfrm>
              <a:off x="11928" y="918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O</a:t>
              </a:r>
              <a:endParaRPr lang="x-none" altLang="en-US"/>
            </a:p>
          </p:txBody>
        </p:sp>
        <p:sp>
          <p:nvSpPr>
            <p:cNvPr id="49" name="Text Box 48"/>
            <p:cNvSpPr txBox="1"/>
            <p:nvPr/>
          </p:nvSpPr>
          <p:spPr>
            <a:xfrm>
              <a:off x="11236" y="2358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(b)</a:t>
              </a:r>
              <a:endParaRPr lang="x-none" alt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027160" y="1497330"/>
            <a:ext cx="1445895" cy="5360670"/>
            <a:chOff x="14216" y="2358"/>
            <a:chExt cx="2277" cy="8442"/>
          </a:xfrm>
        </p:grpSpPr>
        <p:grpSp>
          <p:nvGrpSpPr>
            <p:cNvPr id="30" name="Group 29"/>
            <p:cNvGrpSpPr/>
            <p:nvPr/>
          </p:nvGrpSpPr>
          <p:grpSpPr>
            <a:xfrm>
              <a:off x="15152" y="3323"/>
              <a:ext cx="1217" cy="7393"/>
              <a:chOff x="16341" y="3212"/>
              <a:chExt cx="1217" cy="7393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6639" y="3411"/>
                <a:ext cx="20" cy="71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16341" y="3646"/>
                <a:ext cx="594" cy="6663"/>
                <a:chOff x="16341" y="3646"/>
                <a:chExt cx="594" cy="6663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Oval 4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16341" y="9687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16341" y="7961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16341" y="8824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Text Box 17"/>
              <p:cNvSpPr txBox="1"/>
              <p:nvPr/>
            </p:nvSpPr>
            <p:spPr>
              <a:xfrm>
                <a:off x="16936" y="3212"/>
                <a:ext cx="62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z</a:t>
                </a:r>
                <a:endParaRPr lang="en-US"/>
              </a:p>
            </p:txBody>
          </p:sp>
        </p:grpSp>
        <p:sp>
          <p:nvSpPr>
            <p:cNvPr id="19" name="Text Box 18"/>
            <p:cNvSpPr txBox="1"/>
            <p:nvPr/>
          </p:nvSpPr>
          <p:spPr>
            <a:xfrm>
              <a:off x="15871" y="10220"/>
              <a:ext cx="62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0</a:t>
              </a:r>
              <a:endParaRPr lang="en-US"/>
            </a:p>
          </p:txBody>
        </p:sp>
        <p:sp>
          <p:nvSpPr>
            <p:cNvPr id="47" name="Text Box 46"/>
            <p:cNvSpPr txBox="1"/>
            <p:nvPr/>
          </p:nvSpPr>
          <p:spPr>
            <a:xfrm>
              <a:off x="14216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Sr</a:t>
              </a:r>
              <a:endParaRPr lang="x-none" altLang="en-US"/>
            </a:p>
          </p:txBody>
        </p:sp>
        <p:sp>
          <p:nvSpPr>
            <p:cNvPr id="50" name="Text Box 49"/>
            <p:cNvSpPr txBox="1"/>
            <p:nvPr/>
          </p:nvSpPr>
          <p:spPr>
            <a:xfrm>
              <a:off x="15152" y="2358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(c)</a:t>
              </a:r>
              <a:endParaRPr lang="x-none" altLang="en-US"/>
            </a:p>
          </p:txBody>
        </p:sp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41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4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0" y="252158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9214485" y="58166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15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1_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8940" y="226504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9214485" y="58166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51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5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9520" y="236918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9214485" y="58166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16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1_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0" y="231775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9214485" y="58166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61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6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0" y="217551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9214485" y="58166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17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1_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0" y="231394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9214485" y="58166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71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7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2720" y="217551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9214485" y="58166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18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1_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840" y="249618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9214485" y="58166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81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8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215" y="243713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9214485" y="58166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19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1_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4120" y="240411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SVD of </a:t>
            </a:r>
            <a:r>
              <a:rPr lang="en-US" altLang="x-none">
                <a:sym typeface="+mn-ea"/>
              </a:rPr>
              <a:t>the atomic</a:t>
            </a:r>
            <a:r>
              <a:rPr lang="x-none" altLang="en-US">
                <a:sym typeface="+mn-ea"/>
              </a:rPr>
              <a:t> chains</a:t>
            </a:r>
            <a:r>
              <a:rPr lang="en-US" altLang="x-none">
                <a:sym typeface="+mn-ea"/>
              </a:rPr>
              <a:t> ~ method (2) ~</a:t>
            </a:r>
            <a:br>
              <a:rPr lang="en-US" altLang="x-none"/>
            </a:b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80604020202020204" pitchFamily="34" charset="0"/>
                  <a:buChar char="•"/>
                </a:pPr>
                <a:r>
                  <a:rPr lang="x-none" altLang="en-US">
                    <a:sym typeface="+mn-ea"/>
                  </a:rPr>
                  <a:t>Kernel matrix, </a:t>
                </a:r>
                <a14:m>
                  <m:oMath xmlns:m="http://schemas.openxmlformats.org/officeDocument/2006/math"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box>
                      <m:boxPr>
                        <m:noBreak m:val="on"/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pos m:val="top"/>
                            <m:ctrlP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groupChrPr>
                          <m:e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𝑆𝑉𝐷</m:t>
                            </m:r>
                          </m:e>
                        </m:groupChr>
                      </m:e>
                    </m:box>
                    <m:d>
                      <m:dPr>
                        <m:begChr m:val="{"/>
                        <m:endChr m:val=""/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x-none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x-none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x-none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x-none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x-none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x-none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eqArr>
                      </m:e>
                    </m:d>
                    <m:box>
                      <m:boxPr>
                        <m:noBreak m:val="on"/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pos m:val="top"/>
                            <m:ctrlP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groupChrPr>
                          <m:e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𝑑𝑜𝑚𝑖𝑛𝑎𝑡𝑛𝑡</m:t>
                            </m:r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 </m:t>
                            </m:r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𝑜𝑛𝑒𝑠</m:t>
                            </m:r>
                          </m:e>
                        </m:groupChr>
                      </m:e>
                    </m:box>
                    <m:f>
                      <m:f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&gt;</m:t>
                    </m:r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01</m:t>
                    </m:r>
                  </m:oMath>
                </a14:m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Font typeface="Arial" panose="02080604020202020204" pitchFamily="34" charset="0"/>
                  <a:buNone/>
                </a:pPr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Font typeface="Arial" panose="0208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noBreak m:val="on"/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pos m:val="top"/>
                              <m:ctrlP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groupChrPr>
                            <m:e>
                              <m:eqArr>
                                <m:eqArrPr>
                                  <m:ctrlP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𝑚</m:t>
                                  </m:r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 </m:t>
                                  </m:r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𝑣𝑎𝑙𝑢𝑒𝑠</m:t>
                                  </m:r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 </m:t>
                                  </m:r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𝑠𝑒𝑙𝑒𝑐𝑡𝑒𝑑</m:t>
                                  </m:r>
                                </m:e>
                                <m:e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𝑟𝑒𝑐𝑜𝑛𝑠𝑡𝑟𝑢𝑐𝑡𝑖𝑜𝑛</m:t>
                                  </m:r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 </m:t>
                                  </m:r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𝑜𝑓</m:t>
                                  </m:r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 </m:t>
                                  </m:r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𝐾</m:t>
                                  </m:r>
                                </m:e>
                              </m:eqArr>
                            </m:e>
                          </m:groupChr>
                        </m:e>
                      </m:box>
                      <m:sSubSup>
                        <m:sSubSup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  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𝑖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,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’</m:t>
                          </m:r>
                        </m:sup>
                      </m:sSubSup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𝑘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=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  <m: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,</m:t>
                              </m:r>
                              <m: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𝜮</m:t>
                          </m:r>
                        </m:e>
                        <m:sub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𝑘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,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†</m:t>
                          </m:r>
                        </m:sup>
                      </m:sSubSup>
                    </m:oMath>
                  </m:oMathPara>
                </a14:m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Font typeface="Arial" panose="02080604020202020204" pitchFamily="34" charset="0"/>
                  <a:buNone/>
                </a:pPr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Font typeface="Arial" panose="0208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x-none" b="1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𝑼</m:t>
                      </m:r>
                      <m:r>
                        <a:rPr lang="en-US" altLang="x-none" b="1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,...</m:t>
                          </m:r>
                          <m:sSub>
                            <m:sSubPr>
                              <m:ctrlP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  <m:r>
                        <a:rPr lang="en-US" altLang="x-none" b="1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, </m:t>
                      </m:r>
                      <m:r>
                        <a:rPr lang="en-US" altLang="x-none" b="1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𝜮</m:t>
                      </m:r>
                      <m:r>
                        <a:rPr lang="en-US" altLang="x-none" b="1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x-none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x-none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x-none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x-none" b="1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x-none" b="1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x-none" b="1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x-none" b="1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x-none" b="1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x-none" b="1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x-none" b="1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x-none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x-none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x-none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𝒎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x-none" b="1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,</m:t>
                      </m:r>
                      <m:sSup>
                        <m:sSupPr>
                          <m:ctrlP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†</m:t>
                          </m:r>
                        </m:sup>
                      </m:sSup>
                      <m:r>
                        <a:rPr lang="en-US" altLang="x-none" b="1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x-none" b="1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x-none" b="1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x-none" b="1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x-none" b="1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†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⋮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Font typeface="Arial" panose="02080604020202020204" pitchFamily="34" charset="0"/>
                  <a:buNone/>
                </a:pPr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Font typeface="Arial" panose="02080604020202020204" pitchFamily="34" charset="0"/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3"/>
          <p:cNvSpPr txBox="1"/>
          <p:nvPr/>
        </p:nvSpPr>
        <p:spPr>
          <a:xfrm>
            <a:off x="594360" y="5532120"/>
            <a:ext cx="10852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we count i and j from 0 to N, the dimension of K’ is the same as K, but considering only up to p (&lt; N), it may be a fake cluster... </a:t>
            </a:r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9214485" y="58166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91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9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610" y="235013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9214485" y="58166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110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1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0" y="233362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9214485" y="58166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101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10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315" y="224536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block_1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925" y="2105025"/>
            <a:ext cx="9662795" cy="386524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598170"/>
            <a:ext cx="2204085" cy="1499235"/>
            <a:chOff x="14378" y="956"/>
            <a:chExt cx="3471" cy="2361"/>
          </a:xfrm>
        </p:grpSpPr>
        <p:sp>
          <p:nvSpPr>
            <p:cNvPr id="6" name="Rectangles 5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en-US" baseline="30000"/>
                <a:t>1</a:t>
              </a:r>
              <a:endParaRPr lang="en-US" baseline="30000"/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45745" y="258445"/>
            <a:ext cx="10581640" cy="1325880"/>
          </a:xfrm>
        </p:spPr>
        <p:txBody>
          <a:bodyPr/>
          <a:p>
            <a:r>
              <a:rPr lang="en-US" altLang="x-none" sz="2000"/>
              <a:t>Modulus of the </a:t>
            </a:r>
            <a:r>
              <a:rPr lang="x-none" altLang="en-US" sz="2000">
                <a:sym typeface="+mn-ea"/>
              </a:rPr>
              <a:t>matrix elements</a:t>
            </a:r>
            <a:r>
              <a:rPr lang="en-US" altLang="x-none" sz="2000">
                <a:sym typeface="+mn-ea"/>
              </a:rPr>
              <a:t> of </a:t>
            </a:r>
            <a:r>
              <a:rPr lang="x-none" altLang="en-US" sz="2000"/>
              <a:t>K’ and K in  ~ </a:t>
            </a:r>
            <a:r>
              <a:rPr lang="en-US" altLang="x-none" sz="2000"/>
              <a:t>singlar </a:t>
            </a:r>
            <a:r>
              <a:rPr lang="x-none" altLang="en-US" sz="2000"/>
              <a:t>values decomposition</a:t>
            </a:r>
            <a:endParaRPr lang="x-none" altLang="en-US" sz="2000"/>
          </a:p>
        </p:txBody>
      </p:sp>
      <p:grpSp>
        <p:nvGrpSpPr>
          <p:cNvPr id="2" name="Group 51"/>
          <p:cNvGrpSpPr/>
          <p:nvPr/>
        </p:nvGrpSpPr>
        <p:grpSpPr>
          <a:xfrm flipH="1">
            <a:off x="517869" y="1246709"/>
            <a:ext cx="1136650" cy="4983009"/>
            <a:chOff x="6246" y="2358"/>
            <a:chExt cx="1975" cy="8246"/>
          </a:xfrm>
        </p:grpSpPr>
        <p:grpSp>
          <p:nvGrpSpPr>
            <p:cNvPr id="3" name="Group 27"/>
            <p:cNvGrpSpPr/>
            <p:nvPr/>
          </p:nvGrpSpPr>
          <p:grpSpPr>
            <a:xfrm>
              <a:off x="7304" y="3508"/>
              <a:ext cx="599" cy="7096"/>
              <a:chOff x="13264" y="3508"/>
              <a:chExt cx="599" cy="7096"/>
            </a:xfrm>
          </p:grpSpPr>
          <p:cxnSp>
            <p:nvCxnSpPr>
              <p:cNvPr id="4" name="Straight Arrow Connector 26"/>
              <p:cNvCxnSpPr/>
              <p:nvPr/>
            </p:nvCxnSpPr>
            <p:spPr>
              <a:xfrm flipH="1" flipV="1">
                <a:off x="13566" y="3508"/>
                <a:ext cx="11" cy="7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19"/>
              <p:cNvSpPr/>
              <p:nvPr/>
            </p:nvSpPr>
            <p:spPr>
              <a:xfrm>
                <a:off x="13269" y="4486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39" name="Oval 20"/>
              <p:cNvSpPr/>
              <p:nvPr/>
            </p:nvSpPr>
            <p:spPr>
              <a:xfrm>
                <a:off x="13269" y="5372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0" name="Oval 21"/>
              <p:cNvSpPr/>
              <p:nvPr/>
            </p:nvSpPr>
            <p:spPr>
              <a:xfrm>
                <a:off x="13264" y="6235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1" name="Oval 22"/>
              <p:cNvSpPr/>
              <p:nvPr/>
            </p:nvSpPr>
            <p:spPr>
              <a:xfrm>
                <a:off x="13269" y="7098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2" name="Oval 23"/>
              <p:cNvSpPr/>
              <p:nvPr/>
            </p:nvSpPr>
            <p:spPr>
              <a:xfrm>
                <a:off x="13264" y="7961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3" name="Oval 24"/>
              <p:cNvSpPr/>
              <p:nvPr/>
            </p:nvSpPr>
            <p:spPr>
              <a:xfrm>
                <a:off x="13269" y="8824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4" name="Oval 25"/>
              <p:cNvSpPr/>
              <p:nvPr/>
            </p:nvSpPr>
            <p:spPr>
              <a:xfrm>
                <a:off x="13269" y="9687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45" name="Text Box 43"/>
            <p:cNvSpPr txBox="1"/>
            <p:nvPr/>
          </p:nvSpPr>
          <p:spPr>
            <a:xfrm>
              <a:off x="6246" y="9762"/>
              <a:ext cx="719" cy="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 dirty="0"/>
                <a:t>Ni</a:t>
              </a:r>
              <a:endParaRPr lang="x-none" altLang="en-US" dirty="0"/>
            </a:p>
          </p:txBody>
        </p:sp>
        <p:sp>
          <p:nvSpPr>
            <p:cNvPr id="46" name="Text Box 47"/>
            <p:cNvSpPr txBox="1"/>
            <p:nvPr/>
          </p:nvSpPr>
          <p:spPr>
            <a:xfrm>
              <a:off x="7309" y="2358"/>
              <a:ext cx="912" cy="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 dirty="0"/>
                <a:t>(a)</a:t>
              </a:r>
              <a:endParaRPr lang="x-none" altLang="en-US" dirty="0"/>
            </a:p>
          </p:txBody>
        </p:sp>
      </p:grp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block_2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2211705"/>
            <a:ext cx="9144000" cy="3657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607060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2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block_3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8385" y="1966595"/>
            <a:ext cx="9144000" cy="3657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607060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3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block_4_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0" y="2007235"/>
            <a:ext cx="9144000" cy="3657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607060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4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block_5_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0" y="2287905"/>
            <a:ext cx="9144000" cy="3657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607060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5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block_6_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931670"/>
            <a:ext cx="9144000" cy="3657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607060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6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block_7_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038985"/>
            <a:ext cx="9144000" cy="3657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607060"/>
            <a:ext cx="2202815" cy="1499870"/>
            <a:chOff x="14378" y="956"/>
            <a:chExt cx="3469" cy="2362"/>
          </a:xfrm>
        </p:grpSpPr>
        <p:sp>
          <p:nvSpPr>
            <p:cNvPr id="5" name="Rectangles 4"/>
            <p:cNvSpPr/>
            <p:nvPr/>
          </p:nvSpPr>
          <p:spPr>
            <a:xfrm>
              <a:off x="15373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7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SVD of </a:t>
            </a:r>
            <a:r>
              <a:rPr lang="en-US" altLang="x-none">
                <a:sym typeface="+mn-ea"/>
              </a:rPr>
              <a:t>the atomic</a:t>
            </a:r>
            <a:r>
              <a:rPr lang="x-none" altLang="en-US">
                <a:sym typeface="+mn-ea"/>
              </a:rPr>
              <a:t> chains</a:t>
            </a:r>
            <a:r>
              <a:rPr lang="en-US" altLang="x-none">
                <a:sym typeface="+mn-ea"/>
              </a:rPr>
              <a:t> ~ (a) ~</a:t>
            </a:r>
            <a:br>
              <a:rPr lang="en-US" altLang="x-none">
                <a:sym typeface="+mn-ea"/>
              </a:rPr>
            </a:b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x-none" altLang="en-US">
                    <a:sym typeface="+mn-ea"/>
                  </a:rPr>
                  <a:t>N = 3708 </a:t>
                </a:r>
                <a:r>
                  <a:rPr lang="en-US" altLang="x-none">
                    <a:sym typeface="+mn-ea"/>
                  </a:rPr>
                  <a:t>→ 2369</a:t>
                </a:r>
                <a:r>
                  <a:rPr lang="ja-JP" altLang="en-US">
                    <a:sym typeface="+mn-ea"/>
                  </a:rPr>
                  <a:t>（</a:t>
                </a:r>
                <a:r>
                  <a:rPr lang="x-none" altLang="ja-JP">
                    <a:sym typeface="+mn-ea"/>
                  </a:rPr>
                  <a:t>~ </a:t>
                </a:r>
                <a:r>
                  <a:rPr lang="en-US" altLang="ja-JP">
                    <a:sym typeface="+mn-ea"/>
                  </a:rPr>
                  <a:t>76.74%</a:t>
                </a:r>
                <a:r>
                  <a:rPr lang="ja-JP" altLang="en-US">
                    <a:sym typeface="+mn-ea"/>
                  </a:rPr>
                  <a:t>）</a:t>
                </a:r>
                <a:endParaRPr lang="ja-JP" altLang="en-US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𝜌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（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）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ja-JP">
                    <a:sym typeface="+mn-ea"/>
                  </a:rPr>
                  <a:t> 1.1071 → 1.1083</a:t>
                </a:r>
                <a:endParaRPr lang="en-US" altLang="ja-JP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ω</m:t>
                    </m:r>
                  </m:oMath>
                </a14:m>
                <a:r>
                  <a:rPr lang="en-US" altLang="ja-JP">
                    <a:sym typeface="+mn-ea"/>
                  </a:rPr>
                  <a:t>: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>
                    <a:sym typeface="+mn-ea"/>
                  </a:rPr>
                  <a:t>- [{'omega': (0.7860+0.0604j), 'rho': 0.7019}]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>
                    <a:sym typeface="+mn-ea"/>
                  </a:rPr>
                  <a:t>- [{'omega': (0.6211+0.1541j), 'rho': 0.4796}]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>
                    <a:sym typeface="+mn-ea"/>
                  </a:rPr>
                  <a:t>→</a:t>
                </a:r>
                <a:endParaRPr lang="en-US" altLang="ja-JP">
                  <a:sym typeface="+mn-ea"/>
                </a:endParaRP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>
                    <a:sym typeface="+mn-ea"/>
                  </a:rPr>
                  <a:t>- [{'omega': (0.7928+0.0836j), 'rho': 0.6918}]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>
                    <a:sym typeface="+mn-ea"/>
                  </a:rPr>
                  <a:t>- [{'omega': (0.5900+0.1737j), 'rho': 0.4692}]</a:t>
                </a:r>
                <a:endParaRPr lang="en-US" altLang="ja-JP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204"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8225155" y="737235"/>
            <a:ext cx="1254125" cy="5236210"/>
            <a:chOff x="6246" y="2358"/>
            <a:chExt cx="1975" cy="8246"/>
          </a:xfrm>
        </p:grpSpPr>
        <p:grpSp>
          <p:nvGrpSpPr>
            <p:cNvPr id="28" name="Group 27"/>
            <p:cNvGrpSpPr/>
            <p:nvPr/>
          </p:nvGrpSpPr>
          <p:grpSpPr>
            <a:xfrm>
              <a:off x="7304" y="3508"/>
              <a:ext cx="599" cy="7096"/>
              <a:chOff x="13264" y="3508"/>
              <a:chExt cx="599" cy="7096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13566" y="3508"/>
                <a:ext cx="11" cy="7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13269" y="4486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269" y="5372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264" y="6235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3269" y="7098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3264" y="7961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3269" y="8824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3269" y="9687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 Box 43"/>
            <p:cNvSpPr txBox="1"/>
            <p:nvPr/>
          </p:nvSpPr>
          <p:spPr>
            <a:xfrm>
              <a:off x="6246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Ni</a:t>
              </a:r>
              <a:endParaRPr lang="x-none" altLang="en-US"/>
            </a:p>
          </p:txBody>
        </p:sp>
        <p:sp>
          <p:nvSpPr>
            <p:cNvPr id="48" name="Text Box 47"/>
            <p:cNvSpPr txBox="1"/>
            <p:nvPr/>
          </p:nvSpPr>
          <p:spPr>
            <a:xfrm>
              <a:off x="7309" y="2358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(a)</a:t>
              </a:r>
              <a:endParaRPr lang="x-none" altLang="en-US"/>
            </a:p>
          </p:txBody>
        </p:sp>
      </p:grp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block_1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895" y="2038985"/>
            <a:ext cx="9144000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232265" y="547370"/>
            <a:ext cx="2152650" cy="1558925"/>
            <a:chOff x="14525" y="862"/>
            <a:chExt cx="3390" cy="2455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en-US" baseline="30000"/>
                <a:t>12</a:t>
              </a:r>
              <a:endParaRPr 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itle 11"/>
          <p:cNvSpPr>
            <a:spLocks noGrp="1"/>
          </p:cNvSpPr>
          <p:nvPr/>
        </p:nvSpPr>
        <p:spPr>
          <a:xfrm>
            <a:off x="425450" y="318135"/>
            <a:ext cx="1058164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 sz="2000"/>
              <a:t>Modulus of the </a:t>
            </a:r>
            <a:r>
              <a:rPr lang="x-none" altLang="en-US" sz="2000">
                <a:sym typeface="+mn-ea"/>
              </a:rPr>
              <a:t>matrix elements</a:t>
            </a:r>
            <a:r>
              <a:rPr lang="en-US" altLang="x-none" sz="2000">
                <a:sym typeface="+mn-ea"/>
              </a:rPr>
              <a:t> of </a:t>
            </a:r>
            <a:r>
              <a:rPr lang="x-none" altLang="en-US" sz="2000"/>
              <a:t>K</a:t>
            </a:r>
            <a:r>
              <a:rPr lang="en-US" altLang="x-none" sz="2000"/>
              <a:t>_egv</a:t>
            </a:r>
            <a:r>
              <a:rPr lang="x-none" altLang="en-US" sz="2000"/>
              <a:t> and K</a:t>
            </a:r>
            <a:r>
              <a:rPr lang="en-US" altLang="x-none" sz="2000"/>
              <a:t>_SVD</a:t>
            </a:r>
            <a:r>
              <a:rPr lang="x-none" altLang="en-US" sz="2000"/>
              <a:t> </a:t>
            </a:r>
            <a:endParaRPr lang="x-none" altLang="en-US" sz="2000"/>
          </a:p>
        </p:txBody>
      </p:sp>
      <p:pic>
        <p:nvPicPr>
          <p:cNvPr id="4" name="Picture 3" descr="block_1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360" y="1743710"/>
            <a:ext cx="9850120" cy="39401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598170"/>
            <a:ext cx="2204085" cy="1499235"/>
            <a:chOff x="14378" y="956"/>
            <a:chExt cx="3471" cy="2361"/>
          </a:xfrm>
        </p:grpSpPr>
        <p:sp>
          <p:nvSpPr>
            <p:cNvPr id="6" name="Rectangles 5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en-US" baseline="30000"/>
                <a:t>1</a:t>
              </a:r>
              <a:endParaRPr lang="en-US" baseline="30000"/>
            </a:p>
          </p:txBody>
        </p:sp>
      </p:grp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block_2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540" y="1875155"/>
            <a:ext cx="10064750" cy="40259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607060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2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block_3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280" y="1990090"/>
            <a:ext cx="9871075" cy="394843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607060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3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block_4_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0" y="1976120"/>
            <a:ext cx="10236200" cy="409448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607060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4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block_5_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085" y="1995170"/>
            <a:ext cx="10577195" cy="42310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607060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5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block_6_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255" y="1889125"/>
            <a:ext cx="10573385" cy="422973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607060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6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block_7_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855" y="1976755"/>
            <a:ext cx="10321925" cy="412877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607060"/>
            <a:ext cx="2202815" cy="1499870"/>
            <a:chOff x="14378" y="956"/>
            <a:chExt cx="3469" cy="2362"/>
          </a:xfrm>
        </p:grpSpPr>
        <p:sp>
          <p:nvSpPr>
            <p:cNvPr id="5" name="Rectangles 4"/>
            <p:cNvSpPr/>
            <p:nvPr/>
          </p:nvSpPr>
          <p:spPr>
            <a:xfrm>
              <a:off x="15373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7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block_1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2167255"/>
            <a:ext cx="10363200" cy="41452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232265" y="547370"/>
            <a:ext cx="2152650" cy="1558925"/>
            <a:chOff x="14525" y="862"/>
            <a:chExt cx="3390" cy="2455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en-US" baseline="30000"/>
                <a:t>12</a:t>
              </a:r>
              <a:endParaRPr 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SVD of </a:t>
            </a:r>
            <a:r>
              <a:rPr lang="en-US" altLang="x-none">
                <a:sym typeface="+mn-ea"/>
              </a:rPr>
              <a:t>the atomic</a:t>
            </a:r>
            <a:r>
              <a:rPr lang="x-none" altLang="en-US">
                <a:sym typeface="+mn-ea"/>
              </a:rPr>
              <a:t> chains</a:t>
            </a:r>
            <a:r>
              <a:rPr lang="en-US" altLang="x-none">
                <a:sym typeface="+mn-ea"/>
              </a:rPr>
              <a:t> ~ (b) ~</a:t>
            </a:r>
            <a:br>
              <a:rPr lang="en-US" altLang="x-none">
                <a:sym typeface="+mn-ea"/>
              </a:rPr>
            </a:b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x-none" altLang="en-US">
                    <a:sym typeface="+mn-ea"/>
                  </a:rPr>
                  <a:t>N = </a:t>
                </a:r>
                <a:r>
                  <a:rPr lang="en-US" altLang="x-none">
                    <a:sym typeface="+mn-ea"/>
                  </a:rPr>
                  <a:t>4258</a:t>
                </a:r>
                <a:r>
                  <a:rPr lang="x-none" altLang="en-US">
                    <a:sym typeface="+mn-ea"/>
                  </a:rPr>
                  <a:t> </a:t>
                </a:r>
                <a:r>
                  <a:rPr lang="en-US" altLang="x-none">
                    <a:sym typeface="+mn-ea"/>
                  </a:rPr>
                  <a:t>→ 3085</a:t>
                </a:r>
                <a:r>
                  <a:rPr lang="ja-JP" altLang="en-US">
                    <a:sym typeface="+mn-ea"/>
                  </a:rPr>
                  <a:t>（</a:t>
                </a:r>
                <a:r>
                  <a:rPr lang="x-none" altLang="ja-JP">
                    <a:sym typeface="+mn-ea"/>
                  </a:rPr>
                  <a:t>~ </a:t>
                </a:r>
                <a:r>
                  <a:rPr lang="en-US" altLang="ja-JP">
                    <a:sym typeface="+mn-ea"/>
                  </a:rPr>
                  <a:t>72.45%</a:t>
                </a:r>
                <a:r>
                  <a:rPr lang="ja-JP" altLang="en-US">
                    <a:sym typeface="+mn-ea"/>
                  </a:rPr>
                  <a:t>）</a:t>
                </a:r>
                <a:endParaRPr lang="ja-JP" altLang="en-US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𝜌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（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）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ja-JP">
                    <a:sym typeface="+mn-ea"/>
                  </a:rPr>
                  <a:t> 1.1351 → 1.1111</a:t>
                </a:r>
                <a:endParaRPr lang="en-US" altLang="ja-JP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𝜔</m:t>
                    </m:r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:</a:t>
                </a:r>
                <a:endParaRPr lang="x-none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- </a:t>
                </a:r>
                <a:r>
                  <a:rPr lang="en-US" altLang="ja-JP">
                    <a:sym typeface="+mn-ea"/>
                  </a:rPr>
                  <a:t>[{'omega': (0.8127+0.2412j), 'rho': 0.7059}]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>
                    <a:sym typeface="+mn-ea"/>
                  </a:rPr>
                  <a:t>- </a:t>
                </a:r>
                <a:r>
                  <a:rPr lang="en-US" altLang="ja-JP">
                    <a:sym typeface="+mn-ea"/>
                  </a:rPr>
                  <a:t>[{'omega': (0.6233+0.3155j), 'rho': 0.5366}]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→</a:t>
                </a:r>
                <a:endParaRPr lang="en-US" altLang="x-none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- [{'omega': (0.7989+0.1973j), 'rho': 0.7037}]</a:t>
                </a:r>
                <a:endParaRPr lang="en-US" altLang="x-none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- [{'omega': (0.5625+0.2929j), 'rho': 0.5453}]</a:t>
                </a:r>
                <a:endParaRPr lang="en-US" altLang="x-none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204"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/>
          <p:cNvGrpSpPr/>
          <p:nvPr/>
        </p:nvGrpSpPr>
        <p:grpSpPr>
          <a:xfrm>
            <a:off x="8637905" y="979170"/>
            <a:ext cx="1452245" cy="5306695"/>
            <a:chOff x="10359" y="2358"/>
            <a:chExt cx="2287" cy="8357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11522" y="2961"/>
              <a:ext cx="17" cy="77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11230" y="9798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1231" y="6171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1231" y="8589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1386" y="9353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383" y="8144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230" y="7380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1386" y="6935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1230" y="4962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1386" y="5726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1386" y="4517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1236" y="3753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1376" y="3354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 Box 44"/>
            <p:cNvSpPr txBox="1"/>
            <p:nvPr/>
          </p:nvSpPr>
          <p:spPr>
            <a:xfrm>
              <a:off x="10359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Ti</a:t>
              </a:r>
              <a:endParaRPr lang="x-none" altLang="en-US"/>
            </a:p>
          </p:txBody>
        </p:sp>
        <p:sp>
          <p:nvSpPr>
            <p:cNvPr id="46" name="Text Box 45"/>
            <p:cNvSpPr txBox="1"/>
            <p:nvPr/>
          </p:nvSpPr>
          <p:spPr>
            <a:xfrm>
              <a:off x="11928" y="918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O</a:t>
              </a:r>
              <a:endParaRPr lang="x-none" altLang="en-US"/>
            </a:p>
          </p:txBody>
        </p:sp>
        <p:sp>
          <p:nvSpPr>
            <p:cNvPr id="49" name="Text Box 48"/>
            <p:cNvSpPr txBox="1"/>
            <p:nvPr/>
          </p:nvSpPr>
          <p:spPr>
            <a:xfrm>
              <a:off x="11236" y="2358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(b)</a:t>
              </a:r>
              <a:endParaRPr lang="x-none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SVD of </a:t>
            </a:r>
            <a:r>
              <a:rPr lang="en-US" altLang="x-none">
                <a:sym typeface="+mn-ea"/>
              </a:rPr>
              <a:t>the atomic</a:t>
            </a:r>
            <a:r>
              <a:rPr lang="x-none" altLang="en-US">
                <a:sym typeface="+mn-ea"/>
              </a:rPr>
              <a:t> chains</a:t>
            </a:r>
            <a:r>
              <a:rPr lang="en-US" altLang="x-none">
                <a:sym typeface="+mn-ea"/>
              </a:rPr>
              <a:t> ~ (c) ~</a:t>
            </a:r>
            <a:br>
              <a:rPr lang="en-US" altLang="x-none">
                <a:sym typeface="+mn-ea"/>
              </a:rPr>
            </a:b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x-none" altLang="en-US">
                    <a:sym typeface="+mn-ea"/>
                  </a:rPr>
                  <a:t>N = 3200 </a:t>
                </a:r>
                <a:r>
                  <a:rPr lang="en-US" altLang="x-none">
                    <a:sym typeface="+mn-ea"/>
                  </a:rPr>
                  <a:t>→ </a:t>
                </a:r>
                <a:r>
                  <a:rPr lang="x-none" altLang="en-US">
                    <a:sym typeface="+mn-ea"/>
                  </a:rPr>
                  <a:t>2265</a:t>
                </a:r>
                <a:r>
                  <a:rPr lang="ja-JP" altLang="en-US">
                    <a:sym typeface="+mn-ea"/>
                  </a:rPr>
                  <a:t>（</a:t>
                </a:r>
                <a:r>
                  <a:rPr lang="x-none" altLang="ja-JP">
                    <a:sym typeface="+mn-ea"/>
                  </a:rPr>
                  <a:t>~ 70.78</a:t>
                </a:r>
                <a:r>
                  <a:rPr lang="en-US" altLang="ja-JP">
                    <a:sym typeface="+mn-ea"/>
                  </a:rPr>
                  <a:t>%</a:t>
                </a:r>
                <a:r>
                  <a:rPr lang="ja-JP" altLang="en-US">
                    <a:sym typeface="+mn-ea"/>
                  </a:rPr>
                  <a:t>）</a:t>
                </a:r>
                <a:endParaRPr lang="ja-JP" altLang="en-US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𝜌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（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）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ja-JP">
                    <a:sym typeface="+mn-ea"/>
                  </a:rPr>
                  <a:t> 0.9968 → </a:t>
                </a:r>
                <a:r>
                  <a:rPr lang="x-none" altLang="en-US">
                    <a:sym typeface="+mn-ea"/>
                  </a:rPr>
                  <a:t>0.995</a:t>
                </a:r>
                <a:r>
                  <a:rPr lang="en-US" altLang="x-none">
                    <a:sym typeface="+mn-ea"/>
                  </a:rPr>
                  <a:t>2</a:t>
                </a:r>
                <a:endParaRPr lang="en-US" altLang="ja-JP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𝜔</m:t>
                    </m:r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:</a:t>
                </a:r>
                <a:endParaRPr lang="x-none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>
                    <a:sym typeface="+mn-ea"/>
                  </a:rPr>
                  <a:t>- </a:t>
                </a:r>
                <a:r>
                  <a:rPr lang="en-US" altLang="ja-JP">
                    <a:sym typeface="+mn-ea"/>
                  </a:rPr>
                  <a:t>[{'omega': (0.8340+0.1262j), 'rho': 0.660</a:t>
                </a:r>
                <a:r>
                  <a:rPr lang="x-none" altLang="en-US">
                    <a:sym typeface="+mn-ea"/>
                  </a:rPr>
                  <a:t>4</a:t>
                </a:r>
                <a:r>
                  <a:rPr lang="en-US" altLang="ja-JP">
                    <a:sym typeface="+mn-ea"/>
                  </a:rPr>
                  <a:t>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>
                    <a:sym typeface="+mn-ea"/>
                  </a:rPr>
                  <a:t>- </a:t>
                </a:r>
                <a:r>
                  <a:rPr lang="en-US" altLang="ja-JP">
                    <a:sym typeface="+mn-ea"/>
                  </a:rPr>
                  <a:t>[{'omega': (0.675</a:t>
                </a:r>
                <a:r>
                  <a:rPr lang="x-none" altLang="en-US">
                    <a:sym typeface="+mn-ea"/>
                  </a:rPr>
                  <a:t>6</a:t>
                </a:r>
                <a:r>
                  <a:rPr lang="en-US" altLang="ja-JP">
                    <a:sym typeface="+mn-ea"/>
                  </a:rPr>
                  <a:t>+0.182</a:t>
                </a:r>
                <a:r>
                  <a:rPr lang="x-none" altLang="en-US">
                    <a:sym typeface="+mn-ea"/>
                  </a:rPr>
                  <a:t>5</a:t>
                </a:r>
                <a:r>
                  <a:rPr lang="en-US" altLang="ja-JP">
                    <a:sym typeface="+mn-ea"/>
                  </a:rPr>
                  <a:t>j), 'rho': 0.4695}]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→</a:t>
                </a:r>
                <a:endParaRPr lang="en-US" altLang="x-none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>
                    <a:sym typeface="+mn-ea"/>
                  </a:rPr>
                  <a:t>- </a:t>
                </a:r>
                <a:r>
                  <a:rPr lang="en-US" altLang="ja-JP">
                    <a:sym typeface="+mn-ea"/>
                  </a:rPr>
                  <a:t>[{'omega': (0.7982+0.1216j), 'rho': 0.6488}]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>
                    <a:sym typeface="+mn-ea"/>
                  </a:rPr>
                  <a:t>- </a:t>
                </a:r>
                <a:r>
                  <a:rPr lang="en-US" altLang="ja-JP">
                    <a:sym typeface="+mn-ea"/>
                  </a:rPr>
                  <a:t>[{'omega': (0.6074+0.1814j), 'rho': 0.4589}]</a:t>
                </a:r>
                <a:endParaRPr lang="en-US" altLang="ja-JP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204"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/>
          <p:cNvGrpSpPr/>
          <p:nvPr/>
        </p:nvGrpSpPr>
        <p:grpSpPr>
          <a:xfrm>
            <a:off x="8825230" y="741680"/>
            <a:ext cx="1445895" cy="5360670"/>
            <a:chOff x="14216" y="2358"/>
            <a:chExt cx="2277" cy="8442"/>
          </a:xfrm>
        </p:grpSpPr>
        <p:grpSp>
          <p:nvGrpSpPr>
            <p:cNvPr id="30" name="Group 29"/>
            <p:cNvGrpSpPr/>
            <p:nvPr/>
          </p:nvGrpSpPr>
          <p:grpSpPr>
            <a:xfrm>
              <a:off x="15152" y="3323"/>
              <a:ext cx="1217" cy="7393"/>
              <a:chOff x="16341" y="3212"/>
              <a:chExt cx="1217" cy="7393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6639" y="3411"/>
                <a:ext cx="20" cy="71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16341" y="3646"/>
                <a:ext cx="594" cy="6663"/>
                <a:chOff x="16341" y="3646"/>
                <a:chExt cx="594" cy="6663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Oval 4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16341" y="9687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16341" y="7961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16341" y="8824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Text Box 17"/>
              <p:cNvSpPr txBox="1"/>
              <p:nvPr/>
            </p:nvSpPr>
            <p:spPr>
              <a:xfrm>
                <a:off x="16936" y="3212"/>
                <a:ext cx="62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z</a:t>
                </a:r>
                <a:endParaRPr lang="en-US"/>
              </a:p>
            </p:txBody>
          </p:sp>
        </p:grpSp>
        <p:sp>
          <p:nvSpPr>
            <p:cNvPr id="19" name="Text Box 18"/>
            <p:cNvSpPr txBox="1"/>
            <p:nvPr/>
          </p:nvSpPr>
          <p:spPr>
            <a:xfrm>
              <a:off x="15871" y="10220"/>
              <a:ext cx="62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0</a:t>
              </a:r>
              <a:endParaRPr lang="en-US"/>
            </a:p>
          </p:txBody>
        </p:sp>
        <p:sp>
          <p:nvSpPr>
            <p:cNvPr id="47" name="Text Box 46"/>
            <p:cNvSpPr txBox="1"/>
            <p:nvPr/>
          </p:nvSpPr>
          <p:spPr>
            <a:xfrm>
              <a:off x="14216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Sr</a:t>
              </a:r>
              <a:endParaRPr lang="x-none" altLang="en-US"/>
            </a:p>
          </p:txBody>
        </p:sp>
        <p:sp>
          <p:nvSpPr>
            <p:cNvPr id="50" name="Text Box 49"/>
            <p:cNvSpPr txBox="1"/>
            <p:nvPr/>
          </p:nvSpPr>
          <p:spPr>
            <a:xfrm>
              <a:off x="15152" y="2358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(c)</a:t>
              </a:r>
              <a:endParaRPr lang="x-none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Test cluster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/>
              <a:t>50 Cu(001) </a:t>
            </a:r>
            <a:endParaRPr lang="x-none" altLang="en-US"/>
          </a:p>
          <a:p>
            <a:r>
              <a:rPr lang="x-none" altLang="en-US"/>
              <a:t>2p3/2</a:t>
            </a:r>
            <a:endParaRPr lang="x-none" altLang="en-US"/>
          </a:p>
          <a:p>
            <a:r>
              <a:rPr lang="x-none" altLang="en-US"/>
              <a:t>95.0 eV</a:t>
            </a:r>
            <a:endParaRPr lang="x-none" altLang="en-US"/>
          </a:p>
        </p:txBody>
      </p:sp>
      <p:pic>
        <p:nvPicPr>
          <p:cNvPr id="4" name="Picture 3" descr="clust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5490" y="1236345"/>
            <a:ext cx="7796530" cy="438594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5390515" y="4142740"/>
            <a:ext cx="1297305" cy="648970"/>
          </a:xfrm>
          <a:prstGeom prst="straightConnector1">
            <a:avLst/>
          </a:prstGeom>
          <a:ln w="571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4114165" y="4578985"/>
            <a:ext cx="1478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emitter Cu</a:t>
            </a:r>
            <a:endParaRPr lang="x-none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SVD of </a:t>
            </a:r>
            <a:r>
              <a:rPr lang="en-US" altLang="x-none"/>
              <a:t>the atomic</a:t>
            </a:r>
            <a:r>
              <a:rPr lang="x-none" altLang="en-US"/>
              <a:t> chains</a:t>
            </a:r>
            <a:r>
              <a:rPr lang="en-US" altLang="x-none"/>
              <a:t> ~ method (2) ~</a:t>
            </a:r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7180" y="1825625"/>
                <a:ext cx="11786870" cy="4351655"/>
              </a:xfrm>
            </p:spPr>
            <p:txBody>
              <a:bodyPr/>
              <a:lstStyle/>
              <a:p>
                <a:r>
                  <a:rPr lang="x-none" altLang="en-US"/>
                  <a:t>Conditions:</a:t>
                </a:r>
                <a:endParaRPr lang="x-none" altLang="en-US"/>
              </a:p>
              <a:p>
                <a:pPr marL="0" indent="0">
                  <a:buNone/>
                </a:pPr>
                <a:endParaRPr lang="x-none" altLang="en-US"/>
              </a:p>
              <a:p>
                <a:pPr marL="0" indent="0">
                  <a:buNone/>
                </a:pPr>
                <a:r>
                  <a:rPr lang="x-none" altLang="en-US" sz="1800"/>
                  <a:t>Kernel matrix, </a:t>
                </a:r>
                <a14:m>
                  <m:oMath xmlns:m="http://schemas.openxmlformats.org/officeDocument/2006/math"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box>
                      <m:boxPr>
                        <m:noBreak m:val="on"/>
                        <m:ctrlPr>
                          <a:rPr lang="en-US" altLang="x-none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pos m:val="top"/>
                            <m:ctrlP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groupChrPr>
                          <m:e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𝑆𝑉𝐷</m:t>
                            </m:r>
                          </m:e>
                        </m:groupChr>
                      </m:e>
                    </m:box>
                    <m:d>
                      <m:dPr>
                        <m:begChr m:val="{"/>
                        <m:endChr m:val=""/>
                        <m:ctrlPr>
                          <a:rPr lang="en-US" altLang="x-none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x-none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x-none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x-none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x-none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x-none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x-none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eqArr>
                      </m:e>
                    </m:d>
                    <m:box>
                      <m:boxPr>
                        <m:noBreak m:val="on"/>
                        <m:ctrlPr>
                          <a:rPr lang="en-US" altLang="x-none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pos m:val="top"/>
                            <m:ctrlP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groupChrPr>
                          <m:e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𝑑𝑜𝑚𝑖𝑛𝑎𝑡𝑛𝑡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 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𝑜𝑛𝑒𝑠</m:t>
                            </m:r>
                          </m:e>
                        </m:groupChr>
                      </m:e>
                    </m:box>
                    <m:f>
                      <m:fPr>
                        <m:ctrlPr>
                          <a:rPr lang="en-US" altLang="x-none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&gt;</m:t>
                    </m:r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01</m:t>
                    </m:r>
                    <m:box>
                      <m:boxPr>
                        <m:noBreak m:val="on"/>
                        <m:ctrlPr>
                          <a:rPr lang="en-US" altLang="x-none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pos m:val="top"/>
                            <m:ctrlP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groupChrPr>
                          <m:e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𝑚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 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𝑣𝑎𝑙𝑢𝑒𝑠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 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𝑠𝑒𝑙𝑒𝑐𝑡𝑒𝑑</m:t>
                            </m:r>
                          </m:e>
                        </m:groupChr>
                      </m:e>
                    </m:box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</m:t>
                    </m:r>
                    <m:box>
                      <m:boxPr>
                        <m:noBreak m:val="on"/>
                        <m:ctrlPr>
                          <a:rPr lang="en-US" altLang="x-none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pos m:val="top"/>
                            <m:ctrlP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groupChrPr>
                          <m:e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𝑒𝑥𝑡𝑟𝑎𝑐𝑡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 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𝑎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 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𝑠𝑢𝑏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 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𝑚𝑎𝑡𝑟𝑖𝑥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 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𝑓𝑟𝑜𝑚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 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𝐾</m:t>
                            </m:r>
                          </m:e>
                        </m:groupChr>
                      </m:e>
                    </m:box>
                    <m:acc>
                      <m:accPr>
                        <m:chr m:val="̃"/>
                        <m:ctrlPr>
                          <a:rPr lang="en-US" altLang="x-none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accPr>
                      <m:e>
                        <m:r>
                          <a:rPr lang="en-US" altLang="x-none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𝐾</m:t>
                        </m:r>
                      </m:e>
                    </m:acc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𝑚</m:t>
                    </m:r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𝑚</m:t>
                    </m:r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endParaRPr lang="en-US" altLang="x-none" sz="180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180" y="1825625"/>
                <a:ext cx="11786870" cy="435165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501515" y="3248025"/>
            <a:ext cx="307340" cy="88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4229735" y="3423920"/>
                <a:ext cx="448627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Automatically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is assigned to the maximum singular value by LAPACK</a:t>
                </a:r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735" y="3423920"/>
                <a:ext cx="4486275" cy="6451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4655185" y="3256915"/>
            <a:ext cx="0" cy="1670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i_sigma_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7125" y="504190"/>
            <a:ext cx="5849620" cy="5849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SVD of </a:t>
            </a:r>
            <a:r>
              <a:rPr lang="en-US" altLang="x-none">
                <a:sym typeface="+mn-ea"/>
              </a:rPr>
              <a:t>the atomic</a:t>
            </a:r>
            <a:r>
              <a:rPr lang="x-none" altLang="en-US">
                <a:sym typeface="+mn-ea"/>
              </a:rPr>
              <a:t> chains</a:t>
            </a:r>
            <a:r>
              <a:rPr lang="en-US" altLang="x-none">
                <a:sym typeface="+mn-ea"/>
              </a:rPr>
              <a:t> ~ (a) ~</a:t>
            </a:r>
            <a:endParaRPr lang="en-US" altLang="x-none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7"/>
              <p:cNvSpPr txBox="1"/>
              <p:nvPr/>
            </p:nvSpPr>
            <p:spPr>
              <a:xfrm>
                <a:off x="383540" y="1557655"/>
                <a:ext cx="5022850" cy="258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x-none" altLang="en-US"/>
                  <a:t>N = 3708 </a:t>
                </a:r>
                <a:r>
                  <a:rPr lang="en-US" altLang="x-none"/>
                  <a:t>→ 2369</a:t>
                </a:r>
                <a:r>
                  <a:rPr lang="ja-JP" altLang="en-US"/>
                  <a:t>（</a:t>
                </a:r>
                <a:r>
                  <a:rPr lang="x-none" altLang="ja-JP"/>
                  <a:t>~ </a:t>
                </a:r>
                <a:r>
                  <a:rPr lang="en-US" altLang="ja-JP"/>
                  <a:t>76.74%</a:t>
                </a:r>
                <a:r>
                  <a:rPr lang="ja-JP" altLang="en-US"/>
                  <a:t>）</a:t>
                </a:r>
                <a:endParaRPr lang="ja-JP" altLang="en-US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𝜌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（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）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ja-JP"/>
                  <a:t> 1.1071 → 1.1083</a:t>
                </a:r>
                <a:endParaRPr lang="en-US" altLang="ja-JP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ω</m:t>
                    </m:r>
                  </m:oMath>
                </a14:m>
                <a:r>
                  <a:rPr lang="en-US" altLang="ja-JP"/>
                  <a:t>: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/>
                  <a:t>- [{'omega': (0.7860+0.0604j), 'rho': 0.7019}]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/>
                  <a:t>- [{'omega': (0.6211+0.1541j), 'rho': 0.4796}]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>
                    <a:sym typeface="+mn-ea"/>
                  </a:rPr>
                  <a:t>→</a:t>
                </a:r>
                <a:endParaRPr lang="en-US" altLang="ja-JP">
                  <a:sym typeface="+mn-ea"/>
                </a:endParaRP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/>
                  <a:t>- [{'omega': (0.7928+0.0836j), 'rho': 0.6918}]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/>
                  <a:t>- [{'omega': (0.5900+0.1737j), 'rho': 0.4692}]</a:t>
                </a:r>
                <a:endParaRPr lang="en-US" altLang="ja-JP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endParaRPr lang="en-US" altLang="x-none"/>
              </a:p>
            </p:txBody>
          </p:sp>
        </mc:Choice>
        <mc:Fallback>
          <p:sp>
            <p:nvSpPr>
              <p:cNvPr id="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40" y="1557655"/>
                <a:ext cx="5022850" cy="25844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803265" y="1982470"/>
            <a:ext cx="2169160" cy="1466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4218305" y="4023995"/>
            <a:ext cx="2501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Red is</a:t>
            </a:r>
            <a:r>
              <a:rPr lang="en-US"/>
              <a:t> behind the black !</a:t>
            </a:r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 rot="5400000" flipH="1">
            <a:off x="2344435" y="3512854"/>
            <a:ext cx="1036510" cy="3945826"/>
            <a:chOff x="6285" y="2192"/>
            <a:chExt cx="1801" cy="8412"/>
          </a:xfrm>
        </p:grpSpPr>
        <p:grpSp>
          <p:nvGrpSpPr>
            <p:cNvPr id="28" name="Group 27"/>
            <p:cNvGrpSpPr/>
            <p:nvPr/>
          </p:nvGrpSpPr>
          <p:grpSpPr>
            <a:xfrm>
              <a:off x="7304" y="3508"/>
              <a:ext cx="599" cy="7096"/>
              <a:chOff x="13264" y="3508"/>
              <a:chExt cx="599" cy="7096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13566" y="3508"/>
                <a:ext cx="11" cy="7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13269" y="4486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269" y="5372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264" y="6235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3269" y="7098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3264" y="7961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3269" y="8824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3269" y="9687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 Box 43"/>
            <p:cNvSpPr txBox="1"/>
            <p:nvPr/>
          </p:nvSpPr>
          <p:spPr>
            <a:xfrm rot="5400000">
              <a:off x="6164" y="9835"/>
              <a:ext cx="882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Ni</a:t>
              </a:r>
              <a:endParaRPr lang="x-none" altLang="en-US"/>
            </a:p>
          </p:txBody>
        </p:sp>
        <p:sp>
          <p:nvSpPr>
            <p:cNvPr id="48" name="Text Box 47"/>
            <p:cNvSpPr txBox="1"/>
            <p:nvPr/>
          </p:nvSpPr>
          <p:spPr>
            <a:xfrm rot="5400000">
              <a:off x="7206" y="2431"/>
              <a:ext cx="1119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(a)</a:t>
              </a:r>
              <a:endParaRPr lang="x-none" alt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i_sigma_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2255" y="520700"/>
            <a:ext cx="5400675" cy="5400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575" y="231775"/>
            <a:ext cx="10515600" cy="1325563"/>
          </a:xfrm>
        </p:spPr>
        <p:txBody>
          <a:bodyPr/>
          <a:lstStyle/>
          <a:p>
            <a:r>
              <a:rPr lang="x-none" altLang="en-US">
                <a:sym typeface="+mn-ea"/>
              </a:rPr>
              <a:t>SVD of </a:t>
            </a:r>
            <a:r>
              <a:rPr lang="en-US" altLang="x-none">
                <a:sym typeface="+mn-ea"/>
              </a:rPr>
              <a:t>the atomic</a:t>
            </a:r>
            <a:r>
              <a:rPr lang="x-none" altLang="en-US">
                <a:sym typeface="+mn-ea"/>
              </a:rPr>
              <a:t> chains</a:t>
            </a:r>
            <a:r>
              <a:rPr lang="en-US" altLang="x-none">
                <a:sym typeface="+mn-ea"/>
              </a:rPr>
              <a:t> ~ (a) ~</a:t>
            </a:r>
            <a:endParaRPr lang="en-US" altLang="x-none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7"/>
              <p:cNvSpPr txBox="1"/>
              <p:nvPr/>
            </p:nvSpPr>
            <p:spPr>
              <a:xfrm>
                <a:off x="383540" y="1557655"/>
                <a:ext cx="5022850" cy="258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x-none" altLang="en-US"/>
                  <a:t>N = 3708 </a:t>
                </a:r>
                <a:r>
                  <a:rPr lang="en-US" altLang="x-none"/>
                  <a:t>→ </a:t>
                </a:r>
                <a:r>
                  <a:rPr lang="x-none" altLang="en-US"/>
                  <a:t>1543</a:t>
                </a:r>
                <a:r>
                  <a:rPr lang="ja-JP" altLang="en-US"/>
                  <a:t>（</a:t>
                </a:r>
                <a:r>
                  <a:rPr lang="x-none" altLang="ja-JP"/>
                  <a:t>~ 41.6</a:t>
                </a:r>
                <a:r>
                  <a:rPr lang="en-US" altLang="ja-JP"/>
                  <a:t>%</a:t>
                </a:r>
                <a:r>
                  <a:rPr lang="ja-JP" altLang="en-US"/>
                  <a:t>）</a:t>
                </a:r>
                <a:endParaRPr lang="ja-JP" altLang="en-US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𝜌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（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）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ja-JP"/>
                  <a:t> 1.1071 → 1.108</a:t>
                </a:r>
                <a:r>
                  <a:rPr lang="x-none" altLang="en-US"/>
                  <a:t>1</a:t>
                </a:r>
                <a:endParaRPr lang="en-US" altLang="ja-JP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ω</m:t>
                    </m:r>
                  </m:oMath>
                </a14:m>
                <a:r>
                  <a:rPr lang="en-US" altLang="ja-JP"/>
                  <a:t>: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/>
                  <a:t>- [{'omega': (0.7860+0.0604j), 'rho': 0.7019}]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/>
                  <a:t>- [{'omega': (0.6211+0.1541j), 'rho': 0.4796}]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>
                    <a:sym typeface="+mn-ea"/>
                  </a:rPr>
                  <a:t>→</a:t>
                </a:r>
                <a:endParaRPr lang="en-US" altLang="ja-JP">
                  <a:sym typeface="+mn-ea"/>
                </a:endParaRP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/>
                  <a:t>- [{'omega': (0.79</a:t>
                </a:r>
                <a:r>
                  <a:rPr lang="x-none" altLang="en-US"/>
                  <a:t>30</a:t>
                </a:r>
                <a:r>
                  <a:rPr lang="en-US" altLang="ja-JP"/>
                  <a:t>+0.0836</a:t>
                </a:r>
                <a:r>
                  <a:rPr lang="x-none" altLang="en-US"/>
                  <a:t>2</a:t>
                </a:r>
                <a:r>
                  <a:rPr lang="en-US" altLang="ja-JP"/>
                  <a:t>j), 'rho': 0.69</a:t>
                </a:r>
                <a:r>
                  <a:rPr lang="x-none" altLang="en-US"/>
                  <a:t>21</a:t>
                </a:r>
                <a:r>
                  <a:rPr lang="en-US" altLang="ja-JP"/>
                  <a:t>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/>
                  <a:t>- [{'omega': (0.590</a:t>
                </a:r>
                <a:r>
                  <a:rPr lang="x-none" altLang="en-US"/>
                  <a:t>5</a:t>
                </a:r>
                <a:r>
                  <a:rPr lang="en-US" altLang="ja-JP"/>
                  <a:t>+0.173</a:t>
                </a:r>
                <a:r>
                  <a:rPr lang="x-none" altLang="en-US"/>
                  <a:t>6</a:t>
                </a:r>
                <a:r>
                  <a:rPr lang="en-US" altLang="ja-JP"/>
                  <a:t>j), 'rho': 0.469</a:t>
                </a:r>
                <a:r>
                  <a:rPr lang="x-none" altLang="en-US"/>
                  <a:t>7</a:t>
                </a:r>
                <a:r>
                  <a:rPr lang="en-US" altLang="ja-JP"/>
                  <a:t>}]</a:t>
                </a:r>
                <a:endParaRPr lang="en-US" altLang="ja-JP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endParaRPr lang="en-US" altLang="x-none"/>
              </a:p>
            </p:txBody>
          </p:sp>
        </mc:Choice>
        <mc:Fallback>
          <p:sp>
            <p:nvSpPr>
              <p:cNvPr id="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40" y="1557655"/>
                <a:ext cx="5022850" cy="25844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6224905" y="1871980"/>
            <a:ext cx="1848485" cy="15220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4735195" y="4142105"/>
            <a:ext cx="2501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Red is</a:t>
            </a:r>
            <a:r>
              <a:rPr lang="en-US"/>
              <a:t> behind the black !</a:t>
            </a:r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 rot="5400000" flipH="1">
            <a:off x="2344435" y="3512854"/>
            <a:ext cx="1036510" cy="3945826"/>
            <a:chOff x="6285" y="2192"/>
            <a:chExt cx="1801" cy="8412"/>
          </a:xfrm>
        </p:grpSpPr>
        <p:grpSp>
          <p:nvGrpSpPr>
            <p:cNvPr id="28" name="Group 27"/>
            <p:cNvGrpSpPr/>
            <p:nvPr/>
          </p:nvGrpSpPr>
          <p:grpSpPr>
            <a:xfrm>
              <a:off x="7304" y="3508"/>
              <a:ext cx="599" cy="7096"/>
              <a:chOff x="13264" y="3508"/>
              <a:chExt cx="599" cy="7096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13566" y="3508"/>
                <a:ext cx="11" cy="7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13269" y="4486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269" y="5372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264" y="6235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3269" y="7098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3264" y="7961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3269" y="8824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3269" y="9687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 Box 43"/>
            <p:cNvSpPr txBox="1"/>
            <p:nvPr/>
          </p:nvSpPr>
          <p:spPr>
            <a:xfrm rot="5400000">
              <a:off x="6164" y="9835"/>
              <a:ext cx="882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Ni</a:t>
              </a:r>
              <a:endParaRPr lang="x-none" altLang="en-US"/>
            </a:p>
          </p:txBody>
        </p:sp>
        <p:sp>
          <p:nvSpPr>
            <p:cNvPr id="48" name="Text Box 47"/>
            <p:cNvSpPr txBox="1"/>
            <p:nvPr/>
          </p:nvSpPr>
          <p:spPr>
            <a:xfrm rot="5400000">
              <a:off x="7206" y="2431"/>
              <a:ext cx="1119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(a)</a:t>
              </a:r>
              <a:endParaRPr lang="x-none" alt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SVD of </a:t>
            </a:r>
            <a:r>
              <a:rPr lang="en-US" altLang="x-none">
                <a:sym typeface="+mn-ea"/>
              </a:rPr>
              <a:t>the atomic</a:t>
            </a:r>
            <a:r>
              <a:rPr lang="x-none" altLang="en-US">
                <a:sym typeface="+mn-ea"/>
              </a:rPr>
              <a:t> chains</a:t>
            </a:r>
            <a:r>
              <a:rPr lang="en-US" altLang="x-none">
                <a:sym typeface="+mn-ea"/>
              </a:rPr>
              <a:t> ~ (b) ~</a:t>
            </a:r>
            <a:br>
              <a:rPr lang="en-US" altLang="x-none">
                <a:sym typeface="+mn-ea"/>
              </a:rPr>
            </a:br>
            <a:endParaRPr lang="en-US"/>
          </a:p>
        </p:txBody>
      </p:sp>
      <p:pic>
        <p:nvPicPr>
          <p:cNvPr id="4" name="Content Placeholder 3" descr="TiO1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20435" y="726440"/>
            <a:ext cx="5641975" cy="56419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7"/>
              <p:cNvSpPr txBox="1"/>
              <p:nvPr/>
            </p:nvSpPr>
            <p:spPr>
              <a:xfrm>
                <a:off x="725805" y="1570990"/>
                <a:ext cx="5048250" cy="258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x-none" altLang="en-US"/>
                  <a:t>N = </a:t>
                </a:r>
                <a:r>
                  <a:rPr lang="en-US" altLang="x-none"/>
                  <a:t>4258</a:t>
                </a:r>
                <a:r>
                  <a:rPr lang="x-none" altLang="en-US"/>
                  <a:t> </a:t>
                </a:r>
                <a:r>
                  <a:rPr lang="en-US" altLang="x-none"/>
                  <a:t>→ 3085</a:t>
                </a:r>
                <a:r>
                  <a:rPr lang="ja-JP" altLang="en-US"/>
                  <a:t>（</a:t>
                </a:r>
                <a:r>
                  <a:rPr lang="x-none" altLang="ja-JP"/>
                  <a:t>~ </a:t>
                </a:r>
                <a:r>
                  <a:rPr lang="en-US" altLang="ja-JP"/>
                  <a:t>72.45%</a:t>
                </a:r>
                <a:r>
                  <a:rPr lang="ja-JP" altLang="en-US"/>
                  <a:t>）</a:t>
                </a:r>
                <a:endParaRPr lang="ja-JP" altLang="en-US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𝜌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（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）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ja-JP"/>
                  <a:t> 1.1351 → 1.1107</a:t>
                </a:r>
                <a:endParaRPr lang="en-US" altLang="ja-JP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𝜔</m:t>
                    </m:r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:</a:t>
                </a:r>
                <a:endParaRPr lang="x-none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- </a:t>
                </a:r>
                <a:r>
                  <a:rPr lang="en-US" altLang="ja-JP">
                    <a:sym typeface="+mn-ea"/>
                  </a:rPr>
                  <a:t>[{'omega': (0.8127+0.2412j), 'rho': 0.7059}]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>
                    <a:sym typeface="+mn-ea"/>
                  </a:rPr>
                  <a:t>- </a:t>
                </a:r>
                <a:r>
                  <a:rPr lang="en-US" altLang="ja-JP">
                    <a:sym typeface="+mn-ea"/>
                  </a:rPr>
                  <a:t>[{'omega': (0.6233+0.3155j), 'rho': 0.5366}]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→</a:t>
                </a:r>
                <a:endParaRPr lang="en-US" altLang="x-none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- [{'omega': (0.7991+0.1974j), 'rho': 0.7036}]</a:t>
                </a:r>
                <a:endParaRPr lang="en-US" altLang="x-none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- [{'omega': (0.5604+0.2929j), 'rho': 0.5452}]</a:t>
                </a:r>
                <a:endParaRPr lang="en-US" altLang="x-none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endParaRPr lang="en-US" altLang="ja-JP"/>
              </a:p>
            </p:txBody>
          </p:sp>
        </mc:Choice>
        <mc:Fallback>
          <p:sp>
            <p:nvSpPr>
              <p:cNvPr id="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05" y="1570990"/>
                <a:ext cx="5048250" cy="25844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6240780" y="2216150"/>
            <a:ext cx="1378585" cy="2401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619365" y="1922145"/>
            <a:ext cx="342265" cy="351790"/>
          </a:xfrm>
          <a:prstGeom prst="ellipse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088640" y="4693920"/>
            <a:ext cx="3538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red and black are close...</a:t>
            </a:r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 rot="5400000">
            <a:off x="2763520" y="3199130"/>
            <a:ext cx="1364615" cy="5149215"/>
            <a:chOff x="10429" y="2607"/>
            <a:chExt cx="2149" cy="8109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11522" y="2961"/>
              <a:ext cx="17" cy="77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11230" y="9798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1231" y="6171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1231" y="8589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1386" y="9353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383" y="8144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230" y="7380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1386" y="6935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1230" y="4962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1386" y="5726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1386" y="4517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1236" y="3753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1376" y="3354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 Box 44"/>
            <p:cNvSpPr txBox="1"/>
            <p:nvPr/>
          </p:nvSpPr>
          <p:spPr>
            <a:xfrm rot="16200000">
              <a:off x="10359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Ti</a:t>
              </a:r>
              <a:endParaRPr lang="x-none" altLang="en-US"/>
            </a:p>
          </p:txBody>
        </p:sp>
        <p:sp>
          <p:nvSpPr>
            <p:cNvPr id="46" name="Text Box 45"/>
            <p:cNvSpPr txBox="1"/>
            <p:nvPr/>
          </p:nvSpPr>
          <p:spPr>
            <a:xfrm rot="16200000">
              <a:off x="11928" y="918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O</a:t>
              </a:r>
              <a:endParaRPr lang="x-none" altLang="en-US"/>
            </a:p>
          </p:txBody>
        </p:sp>
        <p:sp>
          <p:nvSpPr>
            <p:cNvPr id="49" name="Text Box 48"/>
            <p:cNvSpPr txBox="1"/>
            <p:nvPr/>
          </p:nvSpPr>
          <p:spPr>
            <a:xfrm rot="16200000">
              <a:off x="10490" y="2773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(b)</a:t>
              </a:r>
              <a:endParaRPr lang="x-none" altLang="en-US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O_sigma_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2190" y="775970"/>
            <a:ext cx="5452745" cy="5452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SVD of </a:t>
            </a:r>
            <a:r>
              <a:rPr lang="en-US" altLang="x-none">
                <a:sym typeface="+mn-ea"/>
              </a:rPr>
              <a:t>the atomic</a:t>
            </a:r>
            <a:r>
              <a:rPr lang="x-none" altLang="en-US">
                <a:sym typeface="+mn-ea"/>
              </a:rPr>
              <a:t> chains</a:t>
            </a:r>
            <a:r>
              <a:rPr lang="en-US" altLang="x-none">
                <a:sym typeface="+mn-ea"/>
              </a:rPr>
              <a:t> ~ (b) ~</a:t>
            </a:r>
            <a:br>
              <a:rPr lang="en-US" altLang="x-none">
                <a:sym typeface="+mn-ea"/>
              </a:rPr>
            </a:b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7"/>
              <p:cNvSpPr txBox="1"/>
              <p:nvPr/>
            </p:nvSpPr>
            <p:spPr>
              <a:xfrm>
                <a:off x="725805" y="1570990"/>
                <a:ext cx="5048250" cy="258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x-none" altLang="en-US"/>
                  <a:t>N = </a:t>
                </a:r>
                <a:r>
                  <a:rPr lang="en-US" altLang="x-none"/>
                  <a:t>4258</a:t>
                </a:r>
                <a:r>
                  <a:rPr lang="x-none" altLang="en-US"/>
                  <a:t> </a:t>
                </a:r>
                <a:r>
                  <a:rPr lang="en-US" altLang="x-none"/>
                  <a:t>→ </a:t>
                </a:r>
                <a:r>
                  <a:rPr lang="x-none" altLang="en-US"/>
                  <a:t>2063</a:t>
                </a:r>
                <a:r>
                  <a:rPr lang="ja-JP" altLang="en-US"/>
                  <a:t>（</a:t>
                </a:r>
                <a:r>
                  <a:rPr lang="x-none" altLang="ja-JP"/>
                  <a:t>~ 48.4</a:t>
                </a:r>
                <a:r>
                  <a:rPr lang="en-US" altLang="ja-JP"/>
                  <a:t>%</a:t>
                </a:r>
                <a:r>
                  <a:rPr lang="ja-JP" altLang="en-US"/>
                  <a:t>）</a:t>
                </a:r>
                <a:endParaRPr lang="ja-JP" altLang="en-US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𝜌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（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）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ja-JP"/>
                  <a:t> 1.1351 → 1.1</a:t>
                </a:r>
                <a:r>
                  <a:rPr lang="x-none" altLang="en-US"/>
                  <a:t>09</a:t>
                </a:r>
                <a:endParaRPr lang="en-US" altLang="ja-JP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𝜔</m:t>
                    </m:r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:</a:t>
                </a:r>
                <a:endParaRPr lang="x-none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- </a:t>
                </a:r>
                <a:r>
                  <a:rPr lang="en-US" altLang="ja-JP">
                    <a:sym typeface="+mn-ea"/>
                  </a:rPr>
                  <a:t>[{'omega': (0.8127+0.2412j), 'rho': 0.7059}]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>
                    <a:sym typeface="+mn-ea"/>
                  </a:rPr>
                  <a:t>- </a:t>
                </a:r>
                <a:r>
                  <a:rPr lang="en-US" altLang="ja-JP">
                    <a:sym typeface="+mn-ea"/>
                  </a:rPr>
                  <a:t>[{'omega': (0.6233+0.3155j), 'rho': 0.5366}]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→</a:t>
                </a:r>
                <a:endParaRPr lang="en-US" altLang="x-none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- [{'omega': (0.</a:t>
                </a:r>
                <a:r>
                  <a:rPr lang="x-none" altLang="en-US">
                    <a:sym typeface="+mn-ea"/>
                  </a:rPr>
                  <a:t>8022</a:t>
                </a:r>
                <a:r>
                  <a:rPr lang="en-US" altLang="x-none">
                    <a:sym typeface="+mn-ea"/>
                  </a:rPr>
                  <a:t>+0.19</a:t>
                </a:r>
                <a:r>
                  <a:rPr lang="x-none" altLang="en-US">
                    <a:sym typeface="+mn-ea"/>
                  </a:rPr>
                  <a:t>75</a:t>
                </a:r>
                <a:r>
                  <a:rPr lang="en-US" altLang="x-none">
                    <a:sym typeface="+mn-ea"/>
                  </a:rPr>
                  <a:t>j), 'rho': 0.70</a:t>
                </a:r>
                <a:r>
                  <a:rPr lang="x-none" altLang="en-US">
                    <a:sym typeface="+mn-ea"/>
                  </a:rPr>
                  <a:t>43</a:t>
                </a:r>
                <a:r>
                  <a:rPr lang="en-US" altLang="x-none">
                    <a:sym typeface="+mn-ea"/>
                  </a:rPr>
                  <a:t>}]</a:t>
                </a:r>
                <a:endParaRPr lang="en-US" altLang="x-none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- [{'omega': (0.56</a:t>
                </a:r>
                <a:r>
                  <a:rPr lang="x-none" altLang="en-US">
                    <a:sym typeface="+mn-ea"/>
                  </a:rPr>
                  <a:t>18</a:t>
                </a:r>
                <a:r>
                  <a:rPr lang="en-US" altLang="x-none">
                    <a:sym typeface="+mn-ea"/>
                  </a:rPr>
                  <a:t>+0.29</a:t>
                </a:r>
                <a:r>
                  <a:rPr lang="x-none" altLang="en-US">
                    <a:sym typeface="+mn-ea"/>
                  </a:rPr>
                  <a:t>42</a:t>
                </a:r>
                <a:r>
                  <a:rPr lang="en-US" altLang="x-none">
                    <a:sym typeface="+mn-ea"/>
                  </a:rPr>
                  <a:t>j), 'rho': 0.54</a:t>
                </a:r>
                <a:r>
                  <a:rPr lang="x-none" altLang="en-US">
                    <a:sym typeface="+mn-ea"/>
                  </a:rPr>
                  <a:t>44</a:t>
                </a:r>
                <a:r>
                  <a:rPr lang="en-US" altLang="x-none">
                    <a:sym typeface="+mn-ea"/>
                  </a:rPr>
                  <a:t>}]</a:t>
                </a:r>
                <a:endParaRPr lang="en-US" altLang="x-none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endParaRPr lang="en-US" altLang="ja-JP"/>
              </a:p>
            </p:txBody>
          </p:sp>
        </mc:Choice>
        <mc:Fallback>
          <p:sp>
            <p:nvSpPr>
              <p:cNvPr id="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05" y="1570990"/>
                <a:ext cx="5048250" cy="25844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6240780" y="2216150"/>
            <a:ext cx="1378585" cy="2401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619365" y="1922145"/>
            <a:ext cx="342265" cy="351790"/>
          </a:xfrm>
          <a:prstGeom prst="ellipse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088640" y="4693920"/>
            <a:ext cx="3538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red and black are close...</a:t>
            </a:r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 rot="5400000">
            <a:off x="2763520" y="3199130"/>
            <a:ext cx="1364615" cy="5149215"/>
            <a:chOff x="10429" y="2607"/>
            <a:chExt cx="2149" cy="8109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11522" y="2961"/>
              <a:ext cx="17" cy="77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11230" y="9798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1231" y="6171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1231" y="8589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1386" y="9353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383" y="8144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230" y="7380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1386" y="6935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1230" y="4962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1386" y="5726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1386" y="4517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1236" y="3753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1376" y="3354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 Box 44"/>
            <p:cNvSpPr txBox="1"/>
            <p:nvPr/>
          </p:nvSpPr>
          <p:spPr>
            <a:xfrm rot="16200000">
              <a:off x="10359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Ti</a:t>
              </a:r>
              <a:endParaRPr lang="x-none" altLang="en-US"/>
            </a:p>
          </p:txBody>
        </p:sp>
        <p:sp>
          <p:nvSpPr>
            <p:cNvPr id="46" name="Text Box 45"/>
            <p:cNvSpPr txBox="1"/>
            <p:nvPr/>
          </p:nvSpPr>
          <p:spPr>
            <a:xfrm rot="16200000">
              <a:off x="11928" y="918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O</a:t>
              </a:r>
              <a:endParaRPr lang="x-none" altLang="en-US"/>
            </a:p>
          </p:txBody>
        </p:sp>
        <p:sp>
          <p:nvSpPr>
            <p:cNvPr id="49" name="Text Box 48"/>
            <p:cNvSpPr txBox="1"/>
            <p:nvPr/>
          </p:nvSpPr>
          <p:spPr>
            <a:xfrm rot="16200000">
              <a:off x="10490" y="2773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(b)</a:t>
              </a:r>
              <a:endParaRPr lang="x-none" alt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SVD of </a:t>
            </a:r>
            <a:r>
              <a:rPr lang="en-US" altLang="x-none">
                <a:sym typeface="+mn-ea"/>
              </a:rPr>
              <a:t>the atomic</a:t>
            </a:r>
            <a:r>
              <a:rPr lang="x-none" altLang="en-US">
                <a:sym typeface="+mn-ea"/>
              </a:rPr>
              <a:t> chains</a:t>
            </a:r>
            <a:r>
              <a:rPr lang="en-US" altLang="x-none">
                <a:sym typeface="+mn-ea"/>
              </a:rPr>
              <a:t> ~ (c) ~</a:t>
            </a:r>
            <a:br>
              <a:rPr lang="en-US" altLang="x-none">
                <a:sym typeface="+mn-ea"/>
              </a:rPr>
            </a:br>
            <a:endParaRPr lang="en-US"/>
          </a:p>
        </p:txBody>
      </p:sp>
      <p:pic>
        <p:nvPicPr>
          <p:cNvPr id="4" name="Content Placeholder 3" descr="Sr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93485" y="875665"/>
            <a:ext cx="5343525" cy="53435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7"/>
              <p:cNvSpPr txBox="1"/>
              <p:nvPr/>
            </p:nvSpPr>
            <p:spPr>
              <a:xfrm>
                <a:off x="725805" y="1570990"/>
                <a:ext cx="5048250" cy="230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x-none" altLang="en-US"/>
                  <a:t>N = 3200 </a:t>
                </a:r>
                <a:r>
                  <a:rPr lang="en-US" altLang="x-none"/>
                  <a:t>→ </a:t>
                </a:r>
                <a:r>
                  <a:rPr lang="x-none" altLang="en-US"/>
                  <a:t>2265</a:t>
                </a:r>
                <a:r>
                  <a:rPr lang="ja-JP" altLang="en-US"/>
                  <a:t>（</a:t>
                </a:r>
                <a:r>
                  <a:rPr lang="x-none" altLang="ja-JP"/>
                  <a:t>~ 70.78</a:t>
                </a:r>
                <a:r>
                  <a:rPr lang="en-US" altLang="ja-JP"/>
                  <a:t>%</a:t>
                </a:r>
                <a:r>
                  <a:rPr lang="ja-JP" altLang="en-US"/>
                  <a:t>）</a:t>
                </a:r>
                <a:endParaRPr lang="ja-JP" altLang="en-US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𝜌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（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）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ja-JP"/>
                  <a:t> 0.9968 → </a:t>
                </a:r>
                <a:r>
                  <a:rPr lang="x-none" altLang="en-US"/>
                  <a:t>0.9954</a:t>
                </a:r>
                <a:endParaRPr lang="en-US" altLang="ja-JP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𝜔</m:t>
                    </m:r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:</a:t>
                </a:r>
                <a:endParaRPr lang="x-none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/>
                  <a:t>- </a:t>
                </a:r>
                <a:r>
                  <a:rPr lang="en-US" altLang="ja-JP"/>
                  <a:t>[{'omega': (0.8340+0.1262j), 'rho': 0.660</a:t>
                </a:r>
                <a:r>
                  <a:rPr lang="x-none" altLang="en-US"/>
                  <a:t>4</a:t>
                </a:r>
                <a:r>
                  <a:rPr lang="en-US" altLang="ja-JP"/>
                  <a:t>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/>
                  <a:t>- </a:t>
                </a:r>
                <a:r>
                  <a:rPr lang="en-US" altLang="ja-JP"/>
                  <a:t>[{'omega': (0.675</a:t>
                </a:r>
                <a:r>
                  <a:rPr lang="x-none" altLang="en-US"/>
                  <a:t>6</a:t>
                </a:r>
                <a:r>
                  <a:rPr lang="en-US" altLang="ja-JP"/>
                  <a:t>+0.182</a:t>
                </a:r>
                <a:r>
                  <a:rPr lang="x-none" altLang="en-US"/>
                  <a:t>5</a:t>
                </a:r>
                <a:r>
                  <a:rPr lang="en-US" altLang="ja-JP"/>
                  <a:t>j), 'rho': 0.4695}]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→</a:t>
                </a:r>
                <a:endParaRPr lang="en-US" altLang="x-none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/>
                  <a:t>- </a:t>
                </a:r>
                <a:r>
                  <a:rPr lang="en-US" altLang="ja-JP"/>
                  <a:t>[{'omega': (0.798</a:t>
                </a:r>
                <a:r>
                  <a:rPr lang="x-none" altLang="en-US"/>
                  <a:t>7</a:t>
                </a:r>
                <a:r>
                  <a:rPr lang="en-US" altLang="ja-JP"/>
                  <a:t>+0.121</a:t>
                </a:r>
                <a:r>
                  <a:rPr lang="x-none" altLang="en-US"/>
                  <a:t>9</a:t>
                </a:r>
                <a:r>
                  <a:rPr lang="en-US" altLang="ja-JP"/>
                  <a:t>j), 'rho': 0.64</a:t>
                </a:r>
                <a:r>
                  <a:rPr lang="x-none" altLang="en-US"/>
                  <a:t>90</a:t>
                </a:r>
                <a:r>
                  <a:rPr lang="en-US" altLang="ja-JP"/>
                  <a:t>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/>
                  <a:t>- </a:t>
                </a:r>
                <a:r>
                  <a:rPr lang="en-US" altLang="ja-JP"/>
                  <a:t>[{'omega': (0.6077+0.181</a:t>
                </a:r>
                <a:r>
                  <a:rPr lang="x-none" altLang="en-US"/>
                  <a:t>8</a:t>
                </a:r>
                <a:r>
                  <a:rPr lang="en-US" altLang="ja-JP"/>
                  <a:t>j), 'rho': 0.458</a:t>
                </a:r>
                <a:r>
                  <a:rPr lang="x-none" altLang="en-US"/>
                  <a:t>8</a:t>
                </a:r>
                <a:r>
                  <a:rPr lang="en-US" altLang="ja-JP"/>
                  <a:t>}]</a:t>
                </a:r>
                <a:endParaRPr lang="en-US" altLang="ja-JP"/>
              </a:p>
            </p:txBody>
          </p:sp>
        </mc:Choice>
        <mc:Fallback>
          <p:sp>
            <p:nvSpPr>
              <p:cNvPr id="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05" y="1570990"/>
                <a:ext cx="5048250" cy="23069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6292850" y="2194560"/>
            <a:ext cx="1923415" cy="2168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4247515" y="4495165"/>
            <a:ext cx="2501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Red is behind the black !</a:t>
            </a:r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 rot="5400000">
            <a:off x="3114675" y="3145155"/>
            <a:ext cx="927100" cy="4603115"/>
            <a:chOff x="14286" y="3467"/>
            <a:chExt cx="1460" cy="7249"/>
          </a:xfrm>
        </p:grpSpPr>
        <p:grpSp>
          <p:nvGrpSpPr>
            <p:cNvPr id="30" name="Group 29"/>
            <p:cNvGrpSpPr/>
            <p:nvPr/>
          </p:nvGrpSpPr>
          <p:grpSpPr>
            <a:xfrm>
              <a:off x="15152" y="3522"/>
              <a:ext cx="594" cy="7194"/>
              <a:chOff x="16341" y="3411"/>
              <a:chExt cx="594" cy="7194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6639" y="3411"/>
                <a:ext cx="20" cy="71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16341" y="3646"/>
                <a:ext cx="594" cy="6663"/>
                <a:chOff x="16341" y="3646"/>
                <a:chExt cx="594" cy="6663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Oval 4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16341" y="9687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6341" y="7961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6341" y="8824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7" name="Text Box 46"/>
            <p:cNvSpPr txBox="1"/>
            <p:nvPr/>
          </p:nvSpPr>
          <p:spPr>
            <a:xfrm rot="16200000">
              <a:off x="14216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Sr</a:t>
              </a:r>
              <a:endParaRPr lang="x-none" altLang="en-US"/>
            </a:p>
          </p:txBody>
        </p:sp>
        <p:sp>
          <p:nvSpPr>
            <p:cNvPr id="50" name="Text Box 49"/>
            <p:cNvSpPr txBox="1"/>
            <p:nvPr/>
          </p:nvSpPr>
          <p:spPr>
            <a:xfrm rot="16200000">
              <a:off x="14317" y="3633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(c)</a:t>
              </a:r>
              <a:endParaRPr lang="x-none" altLang="en-US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rSr_sigma_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6990" y="798830"/>
            <a:ext cx="5259705" cy="52597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SVD of </a:t>
            </a:r>
            <a:r>
              <a:rPr lang="en-US" altLang="x-none">
                <a:sym typeface="+mn-ea"/>
              </a:rPr>
              <a:t>the atomic</a:t>
            </a:r>
            <a:r>
              <a:rPr lang="x-none" altLang="en-US">
                <a:sym typeface="+mn-ea"/>
              </a:rPr>
              <a:t> chains</a:t>
            </a:r>
            <a:r>
              <a:rPr lang="en-US" altLang="x-none">
                <a:sym typeface="+mn-ea"/>
              </a:rPr>
              <a:t> ~ (c) ~</a:t>
            </a:r>
            <a:br>
              <a:rPr lang="en-US" altLang="x-none">
                <a:sym typeface="+mn-ea"/>
              </a:rPr>
            </a:b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7"/>
              <p:cNvSpPr txBox="1"/>
              <p:nvPr/>
            </p:nvSpPr>
            <p:spPr>
              <a:xfrm>
                <a:off x="725805" y="1570990"/>
                <a:ext cx="5048250" cy="230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x-none" altLang="en-US"/>
                  <a:t>N = 3200 </a:t>
                </a:r>
                <a:r>
                  <a:rPr lang="en-US" altLang="x-none"/>
                  <a:t>→ </a:t>
                </a:r>
                <a:r>
                  <a:rPr lang="x-none" altLang="en-US"/>
                  <a:t>1560</a:t>
                </a:r>
                <a:r>
                  <a:rPr lang="ja-JP" altLang="en-US"/>
                  <a:t>（</a:t>
                </a:r>
                <a:r>
                  <a:rPr lang="x-none" altLang="ja-JP"/>
                  <a:t>~ 48.75</a:t>
                </a:r>
                <a:r>
                  <a:rPr lang="en-US" altLang="ja-JP"/>
                  <a:t>%</a:t>
                </a:r>
                <a:r>
                  <a:rPr lang="ja-JP" altLang="en-US"/>
                  <a:t>）</a:t>
                </a:r>
                <a:endParaRPr lang="ja-JP" altLang="en-US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𝜌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（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）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ja-JP"/>
                  <a:t> 0.9968 → </a:t>
                </a:r>
                <a:r>
                  <a:rPr lang="x-none" altLang="en-US"/>
                  <a:t>0.9957</a:t>
                </a:r>
                <a:endParaRPr lang="en-US" altLang="ja-JP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𝜔</m:t>
                    </m:r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:</a:t>
                </a:r>
                <a:endParaRPr lang="x-none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/>
                  <a:t>- </a:t>
                </a:r>
                <a:r>
                  <a:rPr lang="en-US" altLang="ja-JP"/>
                  <a:t>[{'omega': (0.8340+0.1262j), 'rho': 0.660</a:t>
                </a:r>
                <a:r>
                  <a:rPr lang="x-none" altLang="en-US"/>
                  <a:t>4</a:t>
                </a:r>
                <a:r>
                  <a:rPr lang="en-US" altLang="ja-JP"/>
                  <a:t>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/>
                  <a:t>- </a:t>
                </a:r>
                <a:r>
                  <a:rPr lang="en-US" altLang="ja-JP"/>
                  <a:t>[{'omega': (0.675</a:t>
                </a:r>
                <a:r>
                  <a:rPr lang="x-none" altLang="en-US"/>
                  <a:t>6</a:t>
                </a:r>
                <a:r>
                  <a:rPr lang="en-US" altLang="ja-JP"/>
                  <a:t>+0.182</a:t>
                </a:r>
                <a:r>
                  <a:rPr lang="x-none" altLang="en-US"/>
                  <a:t>5</a:t>
                </a:r>
                <a:r>
                  <a:rPr lang="en-US" altLang="ja-JP"/>
                  <a:t>j), 'rho': 0.4695}]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→</a:t>
                </a:r>
                <a:endParaRPr lang="en-US" altLang="x-none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/>
                  <a:t>- </a:t>
                </a:r>
                <a:r>
                  <a:rPr lang="en-US" altLang="ja-JP"/>
                  <a:t>[{'omega': (0.79</a:t>
                </a:r>
                <a:r>
                  <a:rPr lang="x-none" altLang="en-US"/>
                  <a:t>64</a:t>
                </a:r>
                <a:r>
                  <a:rPr lang="en-US" altLang="ja-JP"/>
                  <a:t>+0.12</a:t>
                </a:r>
                <a:r>
                  <a:rPr lang="x-none" altLang="en-US"/>
                  <a:t>16</a:t>
                </a:r>
                <a:r>
                  <a:rPr lang="en-US" altLang="ja-JP"/>
                  <a:t>j), 'rho': 0.64</a:t>
                </a:r>
                <a:r>
                  <a:rPr lang="x-none" altLang="en-US"/>
                  <a:t>92</a:t>
                </a:r>
                <a:r>
                  <a:rPr lang="en-US" altLang="ja-JP"/>
                  <a:t>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/>
                  <a:t>- </a:t>
                </a:r>
                <a:r>
                  <a:rPr lang="en-US" altLang="ja-JP"/>
                  <a:t>[{'omega': (0.</a:t>
                </a:r>
                <a:r>
                  <a:rPr lang="x-none" altLang="en-US"/>
                  <a:t>5976</a:t>
                </a:r>
                <a:r>
                  <a:rPr lang="en-US" altLang="ja-JP"/>
                  <a:t>+0.18</a:t>
                </a:r>
                <a:r>
                  <a:rPr lang="x-none" altLang="en-US"/>
                  <a:t>07</a:t>
                </a:r>
                <a:r>
                  <a:rPr lang="en-US" altLang="ja-JP"/>
                  <a:t>j), 'rho': 0.4</a:t>
                </a:r>
                <a:r>
                  <a:rPr lang="x-none" altLang="en-US"/>
                  <a:t>602</a:t>
                </a:r>
                <a:r>
                  <a:rPr lang="en-US" altLang="ja-JP"/>
                  <a:t>}]</a:t>
                </a:r>
                <a:endParaRPr lang="en-US" altLang="ja-JP"/>
              </a:p>
            </p:txBody>
          </p:sp>
        </mc:Choice>
        <mc:Fallback>
          <p:sp>
            <p:nvSpPr>
              <p:cNvPr id="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05" y="1570990"/>
                <a:ext cx="5048250" cy="23069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6292850" y="2194560"/>
            <a:ext cx="1923415" cy="2168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4247515" y="4495165"/>
            <a:ext cx="2501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Red is behind the black !</a:t>
            </a:r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 rot="5400000">
            <a:off x="3114675" y="3145155"/>
            <a:ext cx="927100" cy="4603115"/>
            <a:chOff x="14286" y="3467"/>
            <a:chExt cx="1460" cy="7249"/>
          </a:xfrm>
        </p:grpSpPr>
        <p:grpSp>
          <p:nvGrpSpPr>
            <p:cNvPr id="30" name="Group 29"/>
            <p:cNvGrpSpPr/>
            <p:nvPr/>
          </p:nvGrpSpPr>
          <p:grpSpPr>
            <a:xfrm>
              <a:off x="15152" y="3522"/>
              <a:ext cx="594" cy="7194"/>
              <a:chOff x="16341" y="3411"/>
              <a:chExt cx="594" cy="7194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6639" y="3411"/>
                <a:ext cx="20" cy="71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16341" y="3646"/>
                <a:ext cx="594" cy="6663"/>
                <a:chOff x="16341" y="3646"/>
                <a:chExt cx="594" cy="6663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Oval 4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16341" y="9687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6341" y="7961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6341" y="8824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7" name="Text Box 46"/>
            <p:cNvSpPr txBox="1"/>
            <p:nvPr/>
          </p:nvSpPr>
          <p:spPr>
            <a:xfrm rot="16200000">
              <a:off x="14216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Sr</a:t>
              </a:r>
              <a:endParaRPr lang="x-none" altLang="en-US"/>
            </a:p>
          </p:txBody>
        </p:sp>
        <p:sp>
          <p:nvSpPr>
            <p:cNvPr id="50" name="Text Box 49"/>
            <p:cNvSpPr txBox="1"/>
            <p:nvPr/>
          </p:nvSpPr>
          <p:spPr>
            <a:xfrm rot="16200000">
              <a:off x="14317" y="3633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(c)</a:t>
              </a:r>
              <a:endParaRPr lang="x-none" alt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methods (1) and (2)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033145" y="1254760"/>
            <a:ext cx="711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(a)</a:t>
            </a:r>
            <a:endParaRPr lang="x-non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/>
              <p:nvPr/>
            </p:nvGraphicFramePr>
            <p:xfrm>
              <a:off x="976630" y="1623060"/>
              <a:ext cx="8534400" cy="1143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9990"/>
                    <a:gridCol w="943610"/>
                    <a:gridCol w="1066800"/>
                    <a:gridCol w="1066800"/>
                    <a:gridCol w="1066800"/>
                    <a:gridCol w="1066800"/>
                    <a:gridCol w="1066800"/>
                    <a:gridCol w="1066800"/>
                  </a:tblGrid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𝜌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（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𝐾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𝑹𝒆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𝑰𝒎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𝝆</m:t>
                                    </m:r>
                                  </m:e>
                                </m:acc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（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𝐾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𝑹𝒆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𝑰𝒎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𝝆</m:t>
                                    </m:r>
                                  </m:e>
                                </m:acc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（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𝐾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/>
                            <a:t>(1)</a:t>
                          </a:r>
                          <a:endParaRPr lang="x-none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1.1083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0.7928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0.0836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0.6918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0.5900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0.1737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0.4692</a:t>
                          </a:r>
                          <a:endParaRPr 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 sz="1800">
                              <a:sym typeface="+mn-ea"/>
                            </a:rPr>
                            <a:t>(2)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1.1083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0.7928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0.0836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0.6918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0.5900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0.1737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0.4692</a:t>
                          </a:r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/>
              <p:nvPr/>
            </p:nvGraphicFramePr>
            <p:xfrm>
              <a:off x="976630" y="1623060"/>
              <a:ext cx="8534400" cy="1143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9990"/>
                    <a:gridCol w="943610"/>
                    <a:gridCol w="1066800"/>
                    <a:gridCol w="1066800"/>
                    <a:gridCol w="1066800"/>
                    <a:gridCol w="1066800"/>
                    <a:gridCol w="1066800"/>
                    <a:gridCol w="1066800"/>
                  </a:tblGrid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/>
                            <a:t>(1)</a:t>
                          </a:r>
                          <a:endParaRPr lang="x-none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1.1083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0.7928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0.0836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0.6918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0.5900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0.1737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0.4692</a:t>
                          </a:r>
                          <a:endParaRPr 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 sz="1800">
                              <a:sym typeface="+mn-ea"/>
                            </a:rPr>
                            <a:t>(2)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1.1083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0.7928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0.0836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0.6918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0.5900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0.1737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0.4692</a:t>
                          </a:r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/>
              <p:nvPr/>
            </p:nvGraphicFramePr>
            <p:xfrm>
              <a:off x="976630" y="3441700"/>
              <a:ext cx="8534400" cy="1143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9990"/>
                    <a:gridCol w="943610"/>
                    <a:gridCol w="1066800"/>
                    <a:gridCol w="1066800"/>
                    <a:gridCol w="1066800"/>
                    <a:gridCol w="1066800"/>
                    <a:gridCol w="1066800"/>
                    <a:gridCol w="1066800"/>
                  </a:tblGrid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𝜌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（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𝐾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𝑹𝒆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𝑰𝒎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𝝆</m:t>
                                    </m:r>
                                  </m:e>
                                </m:acc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（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𝐾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𝑹𝒆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𝑰𝒎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𝝆</m:t>
                                    </m:r>
                                  </m:e>
                                </m:acc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（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𝐾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/>
                            <a:t>(1)</a:t>
                          </a:r>
                          <a:endParaRPr lang="x-none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1.1111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0.7989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0.1973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0.7037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0.5625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0.2929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0.5453</a:t>
                          </a:r>
                          <a:endParaRPr 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 sz="1800">
                              <a:sym typeface="+mn-ea"/>
                            </a:rPr>
                            <a:t>(2)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1.11</a:t>
                          </a:r>
                          <a:r>
                            <a:rPr lang="en-US" altLang="ja-JP" sz="1800">
                              <a:solidFill>
                                <a:schemeClr val="tx1"/>
                              </a:solidFill>
                              <a:sym typeface="+mn-ea"/>
                            </a:rPr>
                            <a:t>0</a:t>
                          </a:r>
                          <a:r>
                            <a:rPr lang="en-US" altLang="ja-JP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7</a:t>
                          </a:r>
                          <a:endParaRPr lang="en-US" altLang="ja-JP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0.79</a:t>
                          </a:r>
                          <a:r>
                            <a:rPr lang="en-US" altLang="x-none" sz="1800">
                              <a:solidFill>
                                <a:schemeClr val="tx1"/>
                              </a:solidFill>
                              <a:sym typeface="+mn-ea"/>
                            </a:rPr>
                            <a:t>9</a:t>
                          </a:r>
                          <a:r>
                            <a:rPr lang="en-US" altLang="x-none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1</a:t>
                          </a:r>
                          <a:endParaRPr lang="en-US" altLang="x-none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0.197</a:t>
                          </a:r>
                          <a:r>
                            <a:rPr lang="en-US" altLang="x-none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4</a:t>
                          </a:r>
                          <a:endParaRPr lang="en-US" altLang="x-none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0.703</a:t>
                          </a:r>
                          <a:r>
                            <a:rPr lang="en-US" altLang="x-none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6</a:t>
                          </a:r>
                          <a:endParaRPr lang="en-US" altLang="x-none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0.56</a:t>
                          </a:r>
                          <a:r>
                            <a:rPr lang="en-US" altLang="x-none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04</a:t>
                          </a:r>
                          <a:endParaRPr lang="en-US" altLang="x-none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0.2929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0.545</a:t>
                          </a:r>
                          <a:r>
                            <a:rPr lang="en-US" altLang="x-none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2</a:t>
                          </a:r>
                          <a:endParaRPr lang="en-US" altLang="x-none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/>
              <p:nvPr/>
            </p:nvGraphicFramePr>
            <p:xfrm>
              <a:off x="976630" y="3441700"/>
              <a:ext cx="8534400" cy="1143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9990"/>
                    <a:gridCol w="943610"/>
                    <a:gridCol w="1066800"/>
                    <a:gridCol w="1066800"/>
                    <a:gridCol w="1066800"/>
                    <a:gridCol w="1066800"/>
                    <a:gridCol w="1066800"/>
                    <a:gridCol w="1066800"/>
                  </a:tblGrid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/>
                            <a:t>(1)</a:t>
                          </a:r>
                          <a:endParaRPr lang="x-none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1.1111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0.7989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0.1973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0.7037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0.5625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0.2929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0.5453</a:t>
                          </a:r>
                          <a:endParaRPr 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 sz="1800">
                              <a:sym typeface="+mn-ea"/>
                            </a:rPr>
                            <a:t>(2)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1.11</a:t>
                          </a:r>
                          <a:r>
                            <a:rPr lang="en-US" altLang="ja-JP" sz="1800">
                              <a:solidFill>
                                <a:schemeClr val="tx1"/>
                              </a:solidFill>
                              <a:sym typeface="+mn-ea"/>
                            </a:rPr>
                            <a:t>0</a:t>
                          </a:r>
                          <a:r>
                            <a:rPr lang="en-US" altLang="ja-JP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7</a:t>
                          </a:r>
                          <a:endParaRPr lang="en-US" altLang="ja-JP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0.79</a:t>
                          </a:r>
                          <a:r>
                            <a:rPr lang="en-US" altLang="x-none" sz="1800">
                              <a:solidFill>
                                <a:schemeClr val="tx1"/>
                              </a:solidFill>
                              <a:sym typeface="+mn-ea"/>
                            </a:rPr>
                            <a:t>9</a:t>
                          </a:r>
                          <a:r>
                            <a:rPr lang="en-US" altLang="x-none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1</a:t>
                          </a:r>
                          <a:endParaRPr lang="en-US" altLang="x-none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0.197</a:t>
                          </a:r>
                          <a:r>
                            <a:rPr lang="en-US" altLang="x-none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4</a:t>
                          </a:r>
                          <a:endParaRPr lang="en-US" altLang="x-none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0.703</a:t>
                          </a:r>
                          <a:r>
                            <a:rPr lang="en-US" altLang="x-none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6</a:t>
                          </a:r>
                          <a:endParaRPr lang="en-US" altLang="x-none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0.56</a:t>
                          </a:r>
                          <a:r>
                            <a:rPr lang="en-US" altLang="x-none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04</a:t>
                          </a:r>
                          <a:endParaRPr lang="en-US" altLang="x-none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0.2929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0.545</a:t>
                          </a:r>
                          <a:r>
                            <a:rPr lang="en-US" altLang="x-none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2</a:t>
                          </a:r>
                          <a:endParaRPr lang="en-US" altLang="x-none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Text Box 11"/>
          <p:cNvSpPr txBox="1"/>
          <p:nvPr/>
        </p:nvSpPr>
        <p:spPr>
          <a:xfrm>
            <a:off x="1033145" y="3073400"/>
            <a:ext cx="711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(</a:t>
            </a:r>
            <a:r>
              <a:rPr lang="en-US" altLang="x-none"/>
              <a:t>b</a:t>
            </a:r>
            <a:r>
              <a:rPr lang="x-none" altLang="en-US"/>
              <a:t>)</a:t>
            </a:r>
            <a:endParaRPr lang="x-non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/>
              <p:nvPr/>
            </p:nvGraphicFramePr>
            <p:xfrm>
              <a:off x="976630" y="5354320"/>
              <a:ext cx="8534400" cy="1143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9990"/>
                    <a:gridCol w="943610"/>
                    <a:gridCol w="1066800"/>
                    <a:gridCol w="1066800"/>
                    <a:gridCol w="1066800"/>
                    <a:gridCol w="1066800"/>
                    <a:gridCol w="1066800"/>
                    <a:gridCol w="1066800"/>
                  </a:tblGrid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𝜌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（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𝐾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𝑹𝒆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𝑰𝒎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𝝆</m:t>
                                    </m:r>
                                  </m:e>
                                </m:acc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（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𝐾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𝑹𝒆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𝑰𝒎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𝝆</m:t>
                                    </m:r>
                                  </m:e>
                                </m:acc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（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𝐾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/>
                            <a:t>(1)</a:t>
                          </a:r>
                          <a:endParaRPr lang="x-none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 sz="1800">
                              <a:sym typeface="+mn-ea"/>
                            </a:rPr>
                            <a:t>0.995</a:t>
                          </a:r>
                          <a:r>
                            <a:rPr lang="en-US" altLang="x-none" sz="1800">
                              <a:sym typeface="+mn-ea"/>
                            </a:rPr>
                            <a:t>2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0.7982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0.1216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0.6488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0.6074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0.1814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0.4589</a:t>
                          </a:r>
                          <a:endParaRPr 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 sz="1800">
                              <a:sym typeface="+mn-ea"/>
                            </a:rPr>
                            <a:t>(2)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 sz="1800">
                              <a:sym typeface="+mn-ea"/>
                            </a:rPr>
                            <a:t>0.995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4</a:t>
                          </a:r>
                          <a:endParaRPr lang="x-none" altLang="en-US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0.798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7</a:t>
                          </a:r>
                          <a:endParaRPr lang="x-none" altLang="en-US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0.121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9</a:t>
                          </a:r>
                          <a:endParaRPr lang="x-none" altLang="en-US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0.64</a:t>
                          </a:r>
                          <a:r>
                            <a:rPr lang="x-none" altLang="en-US" sz="1800">
                              <a:solidFill>
                                <a:schemeClr val="tx1"/>
                              </a:solidFill>
                              <a:sym typeface="+mn-ea"/>
                            </a:rPr>
                            <a:t>9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0</a:t>
                          </a:r>
                          <a:endParaRPr lang="x-none" altLang="en-US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0.607</a:t>
                          </a:r>
                          <a:r>
                            <a:rPr lang="en-US" altLang="ja-JP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7</a:t>
                          </a:r>
                          <a:endParaRPr lang="en-US" altLang="ja-JP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0.181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8</a:t>
                          </a:r>
                          <a:endParaRPr lang="x-none" altLang="en-US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0.458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8</a:t>
                          </a:r>
                          <a:endParaRPr lang="x-none" altLang="en-US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/>
              <p:nvPr/>
            </p:nvGraphicFramePr>
            <p:xfrm>
              <a:off x="976630" y="5354320"/>
              <a:ext cx="8534400" cy="1143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9990"/>
                    <a:gridCol w="943610"/>
                    <a:gridCol w="1066800"/>
                    <a:gridCol w="1066800"/>
                    <a:gridCol w="1066800"/>
                    <a:gridCol w="1066800"/>
                    <a:gridCol w="1066800"/>
                    <a:gridCol w="1066800"/>
                  </a:tblGrid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/>
                            <a:t>(1)</a:t>
                          </a:r>
                          <a:endParaRPr lang="x-none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 sz="1800">
                              <a:sym typeface="+mn-ea"/>
                            </a:rPr>
                            <a:t>0.995</a:t>
                          </a:r>
                          <a:r>
                            <a:rPr lang="en-US" altLang="x-none" sz="1800">
                              <a:sym typeface="+mn-ea"/>
                            </a:rPr>
                            <a:t>2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0.7982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0.1216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0.6488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0.6074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0.1814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0.4589</a:t>
                          </a:r>
                          <a:endParaRPr 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 sz="1800">
                              <a:sym typeface="+mn-ea"/>
                            </a:rPr>
                            <a:t>(2)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 sz="1800">
                              <a:sym typeface="+mn-ea"/>
                            </a:rPr>
                            <a:t>0.995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4</a:t>
                          </a:r>
                          <a:endParaRPr lang="x-none" altLang="en-US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0.798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7</a:t>
                          </a:r>
                          <a:endParaRPr lang="x-none" altLang="en-US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0.121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9</a:t>
                          </a:r>
                          <a:endParaRPr lang="x-none" altLang="en-US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0.64</a:t>
                          </a:r>
                          <a:r>
                            <a:rPr lang="x-none" altLang="en-US" sz="1800">
                              <a:solidFill>
                                <a:schemeClr val="tx1"/>
                              </a:solidFill>
                              <a:sym typeface="+mn-ea"/>
                            </a:rPr>
                            <a:t>9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0</a:t>
                          </a:r>
                          <a:endParaRPr lang="x-none" altLang="en-US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0.607</a:t>
                          </a:r>
                          <a:r>
                            <a:rPr lang="en-US" altLang="ja-JP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7</a:t>
                          </a:r>
                          <a:endParaRPr lang="en-US" altLang="ja-JP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0.181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8</a:t>
                          </a:r>
                          <a:endParaRPr lang="x-none" altLang="en-US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0.458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8</a:t>
                          </a:r>
                          <a:endParaRPr lang="x-none" altLang="en-US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4" name="Text Box 13"/>
          <p:cNvSpPr txBox="1"/>
          <p:nvPr/>
        </p:nvSpPr>
        <p:spPr>
          <a:xfrm>
            <a:off x="976630" y="4930775"/>
            <a:ext cx="711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(c)</a:t>
            </a:r>
            <a:endParaRPr lang="x-none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687830" y="1254760"/>
            <a:ext cx="1308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76.74%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1687830" y="3073400"/>
            <a:ext cx="1053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72.45%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1744345" y="4930775"/>
            <a:ext cx="1053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7</a:t>
            </a:r>
            <a:r>
              <a:rPr lang="x-none" altLang="en-US">
                <a:sym typeface="+mn-ea"/>
              </a:rPr>
              <a:t>0</a:t>
            </a:r>
            <a:r>
              <a:rPr lang="en-US" altLang="ja-JP">
                <a:sym typeface="+mn-ea"/>
              </a:rPr>
              <a:t>.</a:t>
            </a:r>
            <a:r>
              <a:rPr lang="x-none" altLang="en-US">
                <a:sym typeface="+mn-ea"/>
              </a:rPr>
              <a:t>78</a:t>
            </a:r>
            <a:r>
              <a:rPr lang="en-US" altLang="ja-JP">
                <a:sym typeface="+mn-ea"/>
              </a:rPr>
              <a:t>%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2209165" y="2804795"/>
            <a:ext cx="843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1.1071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3052445" y="2804795"/>
            <a:ext cx="861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0.7860</a:t>
            </a:r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4224655" y="2804795"/>
            <a:ext cx="895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0.0604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5300980" y="2804795"/>
            <a:ext cx="895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0.7019</a:t>
            </a:r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6376670" y="2804795"/>
            <a:ext cx="81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0.6211</a:t>
            </a:r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7496175" y="2804795"/>
            <a:ext cx="878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0.1541</a:t>
            </a:r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8540750" y="2804795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0.4796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2122170" y="4584700"/>
            <a:ext cx="874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1.1351 </a:t>
            </a:r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3167380" y="4584700"/>
            <a:ext cx="824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0.8127</a:t>
            </a:r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4304030" y="4584700"/>
            <a:ext cx="81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0.2412</a:t>
            </a:r>
            <a:endParaRPr lang="en-US"/>
          </a:p>
        </p:txBody>
      </p:sp>
      <p:sp>
        <p:nvSpPr>
          <p:cNvPr id="28" name="Text Box 27"/>
          <p:cNvSpPr txBox="1"/>
          <p:nvPr/>
        </p:nvSpPr>
        <p:spPr>
          <a:xfrm>
            <a:off x="5314315" y="4584700"/>
            <a:ext cx="824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0.7059</a:t>
            </a:r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6359525" y="4627245"/>
            <a:ext cx="881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0.6233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7461250" y="4627245"/>
            <a:ext cx="89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0.3155</a:t>
            </a:r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8515350" y="4635500"/>
            <a:ext cx="938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0.5366</a:t>
            </a:r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2122805" y="6552565"/>
            <a:ext cx="873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0.9968</a:t>
            </a:r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3167380" y="6552565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0.8340</a:t>
            </a:r>
            <a:endParaRPr lang="en-US"/>
          </a:p>
        </p:txBody>
      </p:sp>
      <p:sp>
        <p:nvSpPr>
          <p:cNvPr id="34" name="Text Box 33"/>
          <p:cNvSpPr txBox="1"/>
          <p:nvPr/>
        </p:nvSpPr>
        <p:spPr>
          <a:xfrm>
            <a:off x="4185285" y="6552565"/>
            <a:ext cx="831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0.1262</a:t>
            </a:r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5300980" y="6552565"/>
            <a:ext cx="838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0.660</a:t>
            </a:r>
            <a:r>
              <a:rPr lang="x-none" altLang="en-US">
                <a:sym typeface="+mn-ea"/>
              </a:rPr>
              <a:t>4</a:t>
            </a:r>
            <a:endParaRPr lang="en-US"/>
          </a:p>
        </p:txBody>
      </p:sp>
      <p:sp>
        <p:nvSpPr>
          <p:cNvPr id="36" name="Text Box 35"/>
          <p:cNvSpPr txBox="1"/>
          <p:nvPr/>
        </p:nvSpPr>
        <p:spPr>
          <a:xfrm>
            <a:off x="6424295" y="6552565"/>
            <a:ext cx="939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0.675</a:t>
            </a:r>
            <a:r>
              <a:rPr lang="x-none" altLang="en-US">
                <a:sym typeface="+mn-ea"/>
              </a:rPr>
              <a:t>6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7461250" y="6552565"/>
            <a:ext cx="828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0.182</a:t>
            </a:r>
            <a:r>
              <a:rPr lang="x-none" altLang="en-US">
                <a:sym typeface="+mn-ea"/>
              </a:rPr>
              <a:t>5</a:t>
            </a:r>
            <a:endParaRPr lang="en-US"/>
          </a:p>
        </p:txBody>
      </p:sp>
      <p:sp>
        <p:nvSpPr>
          <p:cNvPr id="38" name="Text Box 37"/>
          <p:cNvSpPr txBox="1"/>
          <p:nvPr/>
        </p:nvSpPr>
        <p:spPr>
          <a:xfrm>
            <a:off x="8515350" y="6552565"/>
            <a:ext cx="833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0.4695</a:t>
            </a:r>
            <a:endParaRPr lang="x-none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988695" y="2804795"/>
            <a:ext cx="1220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Original</a:t>
            </a:r>
            <a:endParaRPr lang="x-none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988695" y="4584700"/>
            <a:ext cx="1220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Original</a:t>
            </a:r>
            <a:endParaRPr lang="x-none" altLang="en-US"/>
          </a:p>
        </p:txBody>
      </p:sp>
      <p:sp>
        <p:nvSpPr>
          <p:cNvPr id="39" name="Text Box 38"/>
          <p:cNvSpPr txBox="1"/>
          <p:nvPr/>
        </p:nvSpPr>
        <p:spPr>
          <a:xfrm>
            <a:off x="988695" y="6511925"/>
            <a:ext cx="1220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Original</a:t>
            </a:r>
            <a:endParaRPr lang="x-none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Didier’s idea ~ What if we reduce lmax for </a:t>
            </a:r>
            <a:r>
              <a:rPr lang="en-US" altLang="x-none"/>
              <a:t>ω</a:t>
            </a:r>
            <a:r>
              <a:rPr lang="ja-JP" altLang="en-US"/>
              <a:t>？</a:t>
            </a:r>
            <a:endParaRPr lang="ja-JP" altLang="en-US"/>
          </a:p>
        </p:txBody>
      </p:sp>
      <p:grpSp>
        <p:nvGrpSpPr>
          <p:cNvPr id="52" name="Group 51"/>
          <p:cNvGrpSpPr/>
          <p:nvPr/>
        </p:nvGrpSpPr>
        <p:grpSpPr>
          <a:xfrm rot="5400000" flipH="1">
            <a:off x="2286000" y="-265430"/>
            <a:ext cx="818515" cy="4267835"/>
            <a:chOff x="7304" y="2192"/>
            <a:chExt cx="1422" cy="8412"/>
          </a:xfrm>
        </p:grpSpPr>
        <p:grpSp>
          <p:nvGrpSpPr>
            <p:cNvPr id="28" name="Group 27"/>
            <p:cNvGrpSpPr/>
            <p:nvPr/>
          </p:nvGrpSpPr>
          <p:grpSpPr>
            <a:xfrm>
              <a:off x="7304" y="3508"/>
              <a:ext cx="599" cy="7096"/>
              <a:chOff x="13264" y="3508"/>
              <a:chExt cx="599" cy="7096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13566" y="3508"/>
                <a:ext cx="11" cy="7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13269" y="4486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269" y="5372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264" y="6235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3269" y="7098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3264" y="7961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3269" y="8824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3269" y="9687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 Box 43"/>
            <p:cNvSpPr txBox="1"/>
            <p:nvPr/>
          </p:nvSpPr>
          <p:spPr>
            <a:xfrm rot="5400000">
              <a:off x="7965" y="9678"/>
              <a:ext cx="882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Ni</a:t>
              </a:r>
              <a:endParaRPr lang="x-none" altLang="en-US"/>
            </a:p>
          </p:txBody>
        </p:sp>
        <p:sp>
          <p:nvSpPr>
            <p:cNvPr id="48" name="Text Box 47"/>
            <p:cNvSpPr txBox="1"/>
            <p:nvPr/>
          </p:nvSpPr>
          <p:spPr>
            <a:xfrm rot="5400000">
              <a:off x="7206" y="2431"/>
              <a:ext cx="1119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(a)</a:t>
              </a:r>
              <a:endParaRPr lang="x-none" altLang="en-US"/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711835" y="2489200"/>
            <a:ext cx="32994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lmax:</a:t>
            </a:r>
            <a:endParaRPr lang="en-US"/>
          </a:p>
          <a:p>
            <a:r>
              <a:rPr lang="en-US"/>
              <a:t>True_ke: 20</a:t>
            </a:r>
            <a:endParaRPr lang="en-US"/>
          </a:p>
          <a:p>
            <a:r>
              <a:rPr lang="en-US"/>
              <a:t>Testing lmax: 8,9,10,...20</a:t>
            </a:r>
            <a:endParaRPr lang="en-US"/>
          </a:p>
          <a:p>
            <a:r>
              <a:rPr lang="en-US"/>
              <a:t> </a:t>
            </a:r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 rot="5400000">
            <a:off x="2453005" y="1680210"/>
            <a:ext cx="1364615" cy="5149215"/>
            <a:chOff x="10429" y="2607"/>
            <a:chExt cx="2149" cy="8109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11522" y="2961"/>
              <a:ext cx="17" cy="77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11230" y="9798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1231" y="6171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1231" y="8589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1386" y="9353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383" y="8144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230" y="7380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1386" y="6935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1230" y="4962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1386" y="5726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1386" y="4517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1236" y="3753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1376" y="3354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 Box 44"/>
            <p:cNvSpPr txBox="1"/>
            <p:nvPr/>
          </p:nvSpPr>
          <p:spPr>
            <a:xfrm rot="16200000">
              <a:off x="10359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Ti</a:t>
              </a:r>
              <a:endParaRPr lang="x-none" altLang="en-US"/>
            </a:p>
          </p:txBody>
        </p:sp>
        <p:sp>
          <p:nvSpPr>
            <p:cNvPr id="46" name="Text Box 45"/>
            <p:cNvSpPr txBox="1"/>
            <p:nvPr/>
          </p:nvSpPr>
          <p:spPr>
            <a:xfrm rot="16200000">
              <a:off x="11928" y="918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O</a:t>
              </a:r>
              <a:endParaRPr lang="x-none" altLang="en-US"/>
            </a:p>
          </p:txBody>
        </p:sp>
        <p:sp>
          <p:nvSpPr>
            <p:cNvPr id="49" name="Text Box 48"/>
            <p:cNvSpPr txBox="1"/>
            <p:nvPr/>
          </p:nvSpPr>
          <p:spPr>
            <a:xfrm rot="16200000">
              <a:off x="10490" y="2773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(b)</a:t>
              </a:r>
              <a:endParaRPr lang="x-none" altLang="en-US"/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831850" y="4909820"/>
            <a:ext cx="44037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lmax:</a:t>
            </a:r>
            <a:endParaRPr lang="en-US"/>
          </a:p>
          <a:p>
            <a:r>
              <a:rPr lang="en-US"/>
              <a:t>True_ke: </a:t>
            </a:r>
            <a:endParaRPr lang="en-US"/>
          </a:p>
          <a:p>
            <a:r>
              <a:rPr lang="en-US"/>
              <a:t>{Ti: 20,21, O: 15,16}</a:t>
            </a:r>
            <a:endParaRPr lang="en-US"/>
          </a:p>
          <a:p>
            <a:r>
              <a:rPr lang="en-US"/>
              <a:t>Testing lmax: </a:t>
            </a:r>
            <a:endParaRPr lang="en-US"/>
          </a:p>
          <a:p>
            <a:r>
              <a:rPr lang="en-US"/>
              <a:t>{Ti: 9,12,15,18,21, O: 8,11,14,17,20}</a:t>
            </a:r>
            <a:endParaRPr lang="en-US"/>
          </a:p>
          <a:p>
            <a:r>
              <a:rPr lang="en-US"/>
              <a:t> </a:t>
            </a:r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 rot="5400000">
            <a:off x="8588058" y="-469582"/>
            <a:ext cx="927735" cy="4603115"/>
            <a:chOff x="14286" y="3467"/>
            <a:chExt cx="1461" cy="7249"/>
          </a:xfrm>
        </p:grpSpPr>
        <p:grpSp>
          <p:nvGrpSpPr>
            <p:cNvPr id="30" name="Group 29"/>
            <p:cNvGrpSpPr/>
            <p:nvPr/>
          </p:nvGrpSpPr>
          <p:grpSpPr>
            <a:xfrm>
              <a:off x="15141" y="3522"/>
              <a:ext cx="606" cy="7194"/>
              <a:chOff x="16330" y="3411"/>
              <a:chExt cx="606" cy="7194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6639" y="3411"/>
                <a:ext cx="20" cy="71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16330" y="3646"/>
                <a:ext cx="606" cy="6663"/>
                <a:chOff x="16330" y="3646"/>
                <a:chExt cx="606" cy="6663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16341" y="9687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6341" y="7961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6330" y="8824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 Box 49"/>
            <p:cNvSpPr txBox="1"/>
            <p:nvPr/>
          </p:nvSpPr>
          <p:spPr>
            <a:xfrm rot="16200000">
              <a:off x="14216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Sr</a:t>
              </a:r>
              <a:endParaRPr lang="x-none" altLang="en-US"/>
            </a:p>
          </p:txBody>
        </p:sp>
        <p:sp>
          <p:nvSpPr>
            <p:cNvPr id="54" name="Text Box 53"/>
            <p:cNvSpPr txBox="1"/>
            <p:nvPr/>
          </p:nvSpPr>
          <p:spPr>
            <a:xfrm rot="16200000">
              <a:off x="14317" y="3633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(c)</a:t>
              </a:r>
              <a:endParaRPr lang="x-none" altLang="en-US"/>
            </a:p>
          </p:txBody>
        </p:sp>
      </p:grpSp>
      <p:sp>
        <p:nvSpPr>
          <p:cNvPr id="55" name="Text Box 54"/>
          <p:cNvSpPr txBox="1"/>
          <p:nvPr/>
        </p:nvSpPr>
        <p:spPr>
          <a:xfrm>
            <a:off x="7130415" y="2489200"/>
            <a:ext cx="32994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lmax:</a:t>
            </a:r>
            <a:endParaRPr lang="en-US"/>
          </a:p>
          <a:p>
            <a:r>
              <a:rPr lang="en-US"/>
              <a:t>True_ke: 19</a:t>
            </a:r>
            <a:endParaRPr lang="en-US"/>
          </a:p>
          <a:p>
            <a:r>
              <a:rPr lang="en-US"/>
              <a:t>Testing lmax: </a:t>
            </a:r>
            <a:r>
              <a:rPr lang="en-US">
                <a:sym typeface="+mn-ea"/>
              </a:rPr>
              <a:t>11,12,13,...19</a:t>
            </a:r>
            <a:endParaRPr lang="en-US"/>
          </a:p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rel_diff_abs_cro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475" y="998855"/>
            <a:ext cx="4067175" cy="3388995"/>
          </a:xfrm>
          <a:prstGeom prst="rect">
            <a:avLst/>
          </a:prstGeom>
        </p:spPr>
      </p:pic>
      <p:pic>
        <p:nvPicPr>
          <p:cNvPr id="5" name="Picture 4" descr="rel_diff_imag_cro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690" y="964565"/>
            <a:ext cx="4107815" cy="3423285"/>
          </a:xfrm>
          <a:prstGeom prst="rect">
            <a:avLst/>
          </a:prstGeom>
        </p:spPr>
      </p:pic>
      <p:pic>
        <p:nvPicPr>
          <p:cNvPr id="6" name="Picture 5" descr="rel_diff_real_cro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590" y="998855"/>
            <a:ext cx="3900170" cy="3251200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 rot="5400000" flipH="1">
            <a:off x="5719445" y="3637280"/>
            <a:ext cx="818515" cy="4267835"/>
            <a:chOff x="7304" y="2192"/>
            <a:chExt cx="1422" cy="8412"/>
          </a:xfrm>
        </p:grpSpPr>
        <p:grpSp>
          <p:nvGrpSpPr>
            <p:cNvPr id="28" name="Group 27"/>
            <p:cNvGrpSpPr/>
            <p:nvPr/>
          </p:nvGrpSpPr>
          <p:grpSpPr>
            <a:xfrm>
              <a:off x="7304" y="3508"/>
              <a:ext cx="599" cy="7096"/>
              <a:chOff x="13264" y="3508"/>
              <a:chExt cx="599" cy="7096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13566" y="3508"/>
                <a:ext cx="11" cy="7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13269" y="4486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269" y="5372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264" y="6235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3269" y="7098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3264" y="7961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3269" y="8824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3269" y="9687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 Box 43"/>
            <p:cNvSpPr txBox="1"/>
            <p:nvPr/>
          </p:nvSpPr>
          <p:spPr>
            <a:xfrm rot="5400000">
              <a:off x="7965" y="9678"/>
              <a:ext cx="882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Ni</a:t>
              </a:r>
              <a:endParaRPr lang="x-none" altLang="en-US"/>
            </a:p>
          </p:txBody>
        </p:sp>
        <p:sp>
          <p:nvSpPr>
            <p:cNvPr id="48" name="Text Box 47"/>
            <p:cNvSpPr txBox="1"/>
            <p:nvPr/>
          </p:nvSpPr>
          <p:spPr>
            <a:xfrm rot="5400000">
              <a:off x="7206" y="2431"/>
              <a:ext cx="1119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(a)</a:t>
              </a:r>
              <a:endParaRPr lang="x-none" altLang="en-US"/>
            </a:p>
          </p:txBody>
        </p:sp>
      </p:grpSp>
      <p:sp>
        <p:nvSpPr>
          <p:cNvPr id="7" name="Oval 6"/>
          <p:cNvSpPr/>
          <p:nvPr/>
        </p:nvSpPr>
        <p:spPr>
          <a:xfrm rot="5400000" flipH="1">
            <a:off x="4130996" y="5851722"/>
            <a:ext cx="342487" cy="31557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ang="540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7" idx="5"/>
          </p:cNvCxnSpPr>
          <p:nvPr/>
        </p:nvCxnSpPr>
        <p:spPr>
          <a:xfrm flipH="1" flipV="1">
            <a:off x="3096895" y="4302125"/>
            <a:ext cx="1093470" cy="1586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427220" y="4213860"/>
            <a:ext cx="917575" cy="1624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460240" y="4154805"/>
            <a:ext cx="4584065" cy="1733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476885" y="5535295"/>
            <a:ext cx="33661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lmax = 20</a:t>
            </a:r>
            <a:endParaRPr lang="en-US"/>
          </a:p>
          <a:p>
            <a:r>
              <a:rPr lang="en-US"/>
              <a:t>Dimension of K: 21*21 = 441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3243580" y="350520"/>
            <a:ext cx="5207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Difference of the full and 41.6% cut Kernel matrices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12"/>
              <p:cNvSpPr txBox="1"/>
              <p:nvPr/>
            </p:nvSpPr>
            <p:spPr>
              <a:xfrm>
                <a:off x="4589145" y="4302125"/>
                <a:ext cx="3177540" cy="366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𝐼𝑚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)−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𝐼𝑚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)|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3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145" y="4302125"/>
                <a:ext cx="3177540" cy="36639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 Box 13"/>
              <p:cNvSpPr txBox="1"/>
              <p:nvPr/>
            </p:nvSpPr>
            <p:spPr>
              <a:xfrm>
                <a:off x="8552180" y="4250055"/>
                <a:ext cx="3177540" cy="366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𝑅𝑒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)−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𝑅𝑒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)|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4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180" y="4250055"/>
                <a:ext cx="3177540" cy="36639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Box 14"/>
              <p:cNvSpPr txBox="1"/>
              <p:nvPr/>
            </p:nvSpPr>
            <p:spPr>
              <a:xfrm>
                <a:off x="386080" y="4302125"/>
                <a:ext cx="3177540" cy="359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5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" y="4302125"/>
                <a:ext cx="3177540" cy="3594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Box 1"/>
              <p:cNvSpPr txBox="1"/>
              <p:nvPr/>
            </p:nvSpPr>
            <p:spPr>
              <a:xfrm>
                <a:off x="8362315" y="4956810"/>
                <a:ext cx="2877185" cy="80835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  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𝑖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,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’</m:t>
                          </m:r>
                        </m:sup>
                      </m:sSubSup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𝑘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=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  <m: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,</m:t>
                              </m:r>
                              <m: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𝜮</m:t>
                          </m:r>
                        </m:e>
                        <m:sub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𝑘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,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†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ext 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315" y="4956810"/>
                <a:ext cx="2877185" cy="80835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Box 15"/>
          <p:cNvSpPr txBox="1"/>
          <p:nvPr/>
        </p:nvSpPr>
        <p:spPr>
          <a:xfrm>
            <a:off x="8983980" y="5838190"/>
            <a:ext cx="3073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p: Number of the selected singular values </a:t>
            </a:r>
            <a:endParaRPr lang="x-none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Eigenvalues spectrum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/>
              <a:t>Many eigenvalues in the vicinity of the origin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--&gt; </a:t>
            </a:r>
            <a:r>
              <a:rPr lang="x-none" altLang="en-US">
                <a:solidFill>
                  <a:srgbClr val="0070C0"/>
                </a:solidFill>
              </a:rPr>
              <a:t>might be removed to get a fake cluster ?</a:t>
            </a:r>
            <a:endParaRPr lang="x-none" altLang="en-US">
              <a:solidFill>
                <a:srgbClr val="0070C0"/>
              </a:solidFill>
            </a:endParaRPr>
          </a:p>
        </p:txBody>
      </p:sp>
      <p:pic>
        <p:nvPicPr>
          <p:cNvPr id="4" name="Picture 3" descr="Eigenvalu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0610" y="543560"/>
            <a:ext cx="5633720" cy="56337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l_diff_abs_cro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421765"/>
            <a:ext cx="4253865" cy="3545205"/>
          </a:xfrm>
          <a:prstGeom prst="rect">
            <a:avLst/>
          </a:prstGeom>
        </p:spPr>
      </p:pic>
      <p:pic>
        <p:nvPicPr>
          <p:cNvPr id="5" name="Picture 4" descr="rel_diff_imag_cro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735" y="1511935"/>
            <a:ext cx="3984625" cy="3321050"/>
          </a:xfrm>
          <a:prstGeom prst="rect">
            <a:avLst/>
          </a:prstGeom>
        </p:spPr>
      </p:pic>
      <p:pic>
        <p:nvPicPr>
          <p:cNvPr id="6" name="Picture 5" descr="rel_diff_real_cro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360" y="1579880"/>
            <a:ext cx="3822065" cy="318579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4356735" y="868680"/>
            <a:ext cx="3604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*</a:t>
            </a:r>
            <a:r>
              <a:rPr lang="x-none" altLang="en-US">
                <a:solidFill>
                  <a:srgbClr val="FF0000"/>
                </a:solidFill>
              </a:rPr>
              <a:t>Any point &lt; 10^(-100) is in white</a:t>
            </a:r>
            <a:r>
              <a:rPr lang="x-none" altLang="en-US"/>
              <a:t>.</a:t>
            </a:r>
            <a:endParaRPr lang="x-none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 rot="5400000" flipH="1">
            <a:off x="5719445" y="3637280"/>
            <a:ext cx="818515" cy="4267835"/>
            <a:chOff x="7304" y="2192"/>
            <a:chExt cx="1422" cy="8412"/>
          </a:xfrm>
        </p:grpSpPr>
        <p:grpSp>
          <p:nvGrpSpPr>
            <p:cNvPr id="28" name="Group 27"/>
            <p:cNvGrpSpPr/>
            <p:nvPr/>
          </p:nvGrpSpPr>
          <p:grpSpPr>
            <a:xfrm>
              <a:off x="7304" y="3508"/>
              <a:ext cx="599" cy="7096"/>
              <a:chOff x="13264" y="3508"/>
              <a:chExt cx="599" cy="7096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13566" y="3508"/>
                <a:ext cx="11" cy="7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13269" y="4486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269" y="5372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264" y="6235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3269" y="7098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3264" y="7961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3269" y="8824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3269" y="9687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 Box 43"/>
            <p:cNvSpPr txBox="1"/>
            <p:nvPr/>
          </p:nvSpPr>
          <p:spPr>
            <a:xfrm rot="5400000">
              <a:off x="7965" y="9678"/>
              <a:ext cx="882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Ni</a:t>
              </a:r>
              <a:endParaRPr lang="x-none" altLang="en-US"/>
            </a:p>
          </p:txBody>
        </p:sp>
        <p:sp>
          <p:nvSpPr>
            <p:cNvPr id="48" name="Text Box 47"/>
            <p:cNvSpPr txBox="1"/>
            <p:nvPr/>
          </p:nvSpPr>
          <p:spPr>
            <a:xfrm rot="5400000">
              <a:off x="7206" y="2431"/>
              <a:ext cx="1119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(a)</a:t>
              </a:r>
              <a:endParaRPr lang="x-none" altLang="en-US"/>
            </a:p>
          </p:txBody>
        </p:sp>
      </p:grpSp>
      <p:sp>
        <p:nvSpPr>
          <p:cNvPr id="7" name="Oval 6"/>
          <p:cNvSpPr/>
          <p:nvPr/>
        </p:nvSpPr>
        <p:spPr>
          <a:xfrm rot="5400000" flipH="1">
            <a:off x="4130996" y="5851722"/>
            <a:ext cx="342487" cy="31557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ang="540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7" idx="5"/>
          </p:cNvCxnSpPr>
          <p:nvPr/>
        </p:nvCxnSpPr>
        <p:spPr>
          <a:xfrm flipH="1" flipV="1">
            <a:off x="3562350" y="4904105"/>
            <a:ext cx="628015" cy="984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427220" y="4580255"/>
            <a:ext cx="576580" cy="12579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460240" y="4405630"/>
            <a:ext cx="3992880" cy="1482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476885" y="5535295"/>
            <a:ext cx="33661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lmax = 20</a:t>
            </a:r>
            <a:endParaRPr lang="en-US"/>
          </a:p>
          <a:p>
            <a:r>
              <a:rPr lang="en-US"/>
              <a:t>Dimension of K: 21*21 = 441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3243580" y="350520"/>
            <a:ext cx="5207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Difference of the full and 41.6% cut Kernel matrices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12"/>
              <p:cNvSpPr txBox="1"/>
              <p:nvPr/>
            </p:nvSpPr>
            <p:spPr>
              <a:xfrm>
                <a:off x="4589145" y="4302125"/>
                <a:ext cx="3177540" cy="679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𝐼𝑚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𝐼𝑚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’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3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145" y="4302125"/>
                <a:ext cx="3177540" cy="67945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 Box 13"/>
              <p:cNvSpPr txBox="1"/>
              <p:nvPr/>
            </p:nvSpPr>
            <p:spPr>
              <a:xfrm>
                <a:off x="8552180" y="4250055"/>
                <a:ext cx="3177540" cy="679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𝑅𝑒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𝑅𝑒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’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4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180" y="4250055"/>
                <a:ext cx="3177540" cy="6794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Box 14"/>
              <p:cNvSpPr txBox="1"/>
              <p:nvPr/>
            </p:nvSpPr>
            <p:spPr>
              <a:xfrm>
                <a:off x="476885" y="4493260"/>
                <a:ext cx="3177540" cy="639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’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5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85" y="4493260"/>
                <a:ext cx="3177540" cy="6394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rel_diff_abs_cro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" y="784860"/>
            <a:ext cx="4451985" cy="3710305"/>
          </a:xfrm>
          <a:prstGeom prst="rect">
            <a:avLst/>
          </a:prstGeom>
        </p:spPr>
      </p:pic>
      <p:pic>
        <p:nvPicPr>
          <p:cNvPr id="16" name="Picture 15" descr="rel_diff_imag_cro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775" y="996950"/>
            <a:ext cx="3966845" cy="3305810"/>
          </a:xfrm>
          <a:prstGeom prst="rect">
            <a:avLst/>
          </a:prstGeom>
        </p:spPr>
      </p:pic>
      <p:pic>
        <p:nvPicPr>
          <p:cNvPr id="17" name="Picture 16" descr="rel_diff_real_cro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3865" y="997585"/>
            <a:ext cx="3966210" cy="330517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8545830" y="5520055"/>
            <a:ext cx="3314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*</a:t>
            </a:r>
            <a:r>
              <a:rPr lang="x-none" altLang="en-US">
                <a:solidFill>
                  <a:srgbClr val="FF0000"/>
                </a:solidFill>
              </a:rPr>
              <a:t>Any point &lt; 10^(-10) is in white</a:t>
            </a:r>
            <a:r>
              <a:rPr lang="x-none" altLang="en-US"/>
              <a:t>.</a:t>
            </a:r>
            <a:endParaRPr lang="x-none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3492500" y="320040"/>
            <a:ext cx="5207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Difference of the full and 4</a:t>
            </a:r>
            <a:r>
              <a:rPr lang="x-none" altLang="en-US"/>
              <a:t>8</a:t>
            </a:r>
            <a:r>
              <a:rPr lang="en-US"/>
              <a:t>.</a:t>
            </a:r>
            <a:r>
              <a:rPr lang="x-none" altLang="en-US"/>
              <a:t>75</a:t>
            </a:r>
            <a:r>
              <a:rPr lang="en-US"/>
              <a:t>% cut Kernel matrices</a:t>
            </a:r>
            <a:endParaRPr lang="en-US"/>
          </a:p>
        </p:txBody>
      </p:sp>
      <p:pic>
        <p:nvPicPr>
          <p:cNvPr id="4" name="Picture 3" descr="rel_diff_abs_cro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675130"/>
            <a:ext cx="4050665" cy="3376295"/>
          </a:xfrm>
          <a:prstGeom prst="rect">
            <a:avLst/>
          </a:prstGeom>
        </p:spPr>
      </p:pic>
      <p:pic>
        <p:nvPicPr>
          <p:cNvPr id="5" name="Picture 4" descr="rel_diff_imag_cro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65" y="1785620"/>
            <a:ext cx="3786505" cy="3155950"/>
          </a:xfrm>
          <a:prstGeom prst="rect">
            <a:avLst/>
          </a:prstGeom>
        </p:spPr>
      </p:pic>
      <p:pic>
        <p:nvPicPr>
          <p:cNvPr id="6" name="Picture 5" descr="rel_diff_real_cro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570" y="1716405"/>
            <a:ext cx="3952875" cy="32943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Box 14"/>
              <p:cNvSpPr txBox="1"/>
              <p:nvPr/>
            </p:nvSpPr>
            <p:spPr>
              <a:xfrm>
                <a:off x="430530" y="5051425"/>
                <a:ext cx="3177540" cy="359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5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0" y="5051425"/>
                <a:ext cx="3177540" cy="3594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12"/>
              <p:cNvSpPr txBox="1"/>
              <p:nvPr/>
            </p:nvSpPr>
            <p:spPr>
              <a:xfrm>
                <a:off x="4615815" y="4941570"/>
                <a:ext cx="3177540" cy="366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𝐼𝑚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)−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𝐼𝑚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)|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3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815" y="4941570"/>
                <a:ext cx="3177540" cy="36639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6"/>
              <p:cNvSpPr txBox="1"/>
              <p:nvPr/>
            </p:nvSpPr>
            <p:spPr>
              <a:xfrm>
                <a:off x="8443595" y="5010785"/>
                <a:ext cx="3177540" cy="366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𝑅𝑒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)−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𝑅𝑒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)|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7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595" y="5010785"/>
                <a:ext cx="3177540" cy="36639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/>
          <p:cNvGrpSpPr/>
          <p:nvPr/>
        </p:nvGrpSpPr>
        <p:grpSpPr>
          <a:xfrm rot="5400000">
            <a:off x="5706110" y="3689350"/>
            <a:ext cx="927100" cy="4603115"/>
            <a:chOff x="14286" y="3467"/>
            <a:chExt cx="1460" cy="7249"/>
          </a:xfrm>
        </p:grpSpPr>
        <p:grpSp>
          <p:nvGrpSpPr>
            <p:cNvPr id="30" name="Group 29"/>
            <p:cNvGrpSpPr/>
            <p:nvPr/>
          </p:nvGrpSpPr>
          <p:grpSpPr>
            <a:xfrm>
              <a:off x="15152" y="3522"/>
              <a:ext cx="594" cy="7194"/>
              <a:chOff x="16341" y="3411"/>
              <a:chExt cx="594" cy="7194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6639" y="3411"/>
                <a:ext cx="20" cy="71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16341" y="3646"/>
                <a:ext cx="594" cy="6663"/>
                <a:chOff x="16341" y="3646"/>
                <a:chExt cx="594" cy="6663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16341" y="9687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6341" y="7961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6341" y="8824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 Box 49"/>
            <p:cNvSpPr txBox="1"/>
            <p:nvPr/>
          </p:nvSpPr>
          <p:spPr>
            <a:xfrm rot="16200000">
              <a:off x="14216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Sr</a:t>
              </a:r>
              <a:endParaRPr lang="x-none" altLang="en-US"/>
            </a:p>
          </p:txBody>
        </p:sp>
        <p:sp>
          <p:nvSpPr>
            <p:cNvPr id="54" name="Text Box 53"/>
            <p:cNvSpPr txBox="1"/>
            <p:nvPr/>
          </p:nvSpPr>
          <p:spPr>
            <a:xfrm rot="16200000">
              <a:off x="14317" y="3633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(c)</a:t>
              </a:r>
              <a:endParaRPr lang="x-none" altLang="en-US"/>
            </a:p>
          </p:txBody>
        </p:sp>
      </p:grpSp>
      <p:sp>
        <p:nvSpPr>
          <p:cNvPr id="25" name="Oval 24"/>
          <p:cNvSpPr/>
          <p:nvPr/>
        </p:nvSpPr>
        <p:spPr>
          <a:xfrm rot="5400000">
            <a:off x="4064635" y="6065520"/>
            <a:ext cx="377825" cy="39497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3238500" y="4915535"/>
            <a:ext cx="964565" cy="1351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324985" y="5010785"/>
            <a:ext cx="674370" cy="1131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1"/>
          </p:cNvCxnSpPr>
          <p:nvPr/>
        </p:nvCxnSpPr>
        <p:spPr>
          <a:xfrm flipV="1">
            <a:off x="4392930" y="5017770"/>
            <a:ext cx="4354195" cy="1111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30"/>
          <p:cNvSpPr txBox="1"/>
          <p:nvPr/>
        </p:nvSpPr>
        <p:spPr>
          <a:xfrm>
            <a:off x="233045" y="5895340"/>
            <a:ext cx="33661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lmax = </a:t>
            </a:r>
            <a:r>
              <a:rPr lang="x-none" altLang="en-US"/>
              <a:t>19</a:t>
            </a:r>
            <a:endParaRPr lang="en-US"/>
          </a:p>
          <a:p>
            <a:r>
              <a:rPr lang="en-US"/>
              <a:t>Dimension of K: 2</a:t>
            </a:r>
            <a:r>
              <a:rPr lang="x-none" altLang="en-US"/>
              <a:t>0</a:t>
            </a:r>
            <a:r>
              <a:rPr lang="en-US"/>
              <a:t>*2</a:t>
            </a:r>
            <a:r>
              <a:rPr lang="x-none" altLang="en-US"/>
              <a:t>0</a:t>
            </a:r>
            <a:r>
              <a:rPr lang="en-US"/>
              <a:t> = 4</a:t>
            </a:r>
            <a:r>
              <a:rPr lang="x-none" altLang="en-US"/>
              <a:t>00</a:t>
            </a:r>
            <a:endParaRPr lang="x-none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3492500" y="320040"/>
            <a:ext cx="5207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Difference of the full and 4</a:t>
            </a:r>
            <a:r>
              <a:rPr lang="x-none" altLang="en-US"/>
              <a:t>8</a:t>
            </a:r>
            <a:r>
              <a:rPr lang="en-US"/>
              <a:t>.</a:t>
            </a:r>
            <a:r>
              <a:rPr lang="x-none" altLang="en-US"/>
              <a:t>75</a:t>
            </a:r>
            <a:r>
              <a:rPr lang="en-US"/>
              <a:t>% cut Kernel matrices</a:t>
            </a:r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 rot="5400000">
            <a:off x="5706110" y="3689350"/>
            <a:ext cx="927100" cy="4603115"/>
            <a:chOff x="14286" y="3467"/>
            <a:chExt cx="1460" cy="7249"/>
          </a:xfrm>
        </p:grpSpPr>
        <p:grpSp>
          <p:nvGrpSpPr>
            <p:cNvPr id="30" name="Group 29"/>
            <p:cNvGrpSpPr/>
            <p:nvPr/>
          </p:nvGrpSpPr>
          <p:grpSpPr>
            <a:xfrm>
              <a:off x="15152" y="3522"/>
              <a:ext cx="594" cy="7194"/>
              <a:chOff x="16341" y="3411"/>
              <a:chExt cx="594" cy="7194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6639" y="3411"/>
                <a:ext cx="20" cy="71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16341" y="3646"/>
                <a:ext cx="594" cy="6663"/>
                <a:chOff x="16341" y="3646"/>
                <a:chExt cx="594" cy="6663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16341" y="9687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6341" y="7961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6341" y="8824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 Box 49"/>
            <p:cNvSpPr txBox="1"/>
            <p:nvPr/>
          </p:nvSpPr>
          <p:spPr>
            <a:xfrm rot="16200000">
              <a:off x="14216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Sr</a:t>
              </a:r>
              <a:endParaRPr lang="x-none" altLang="en-US"/>
            </a:p>
          </p:txBody>
        </p:sp>
        <p:sp>
          <p:nvSpPr>
            <p:cNvPr id="54" name="Text Box 53"/>
            <p:cNvSpPr txBox="1"/>
            <p:nvPr/>
          </p:nvSpPr>
          <p:spPr>
            <a:xfrm rot="16200000">
              <a:off x="14317" y="3633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(c)</a:t>
              </a:r>
              <a:endParaRPr lang="x-none" altLang="en-US"/>
            </a:p>
          </p:txBody>
        </p:sp>
      </p:grpSp>
      <p:sp>
        <p:nvSpPr>
          <p:cNvPr id="25" name="Oval 24"/>
          <p:cNvSpPr/>
          <p:nvPr/>
        </p:nvSpPr>
        <p:spPr>
          <a:xfrm rot="5400000">
            <a:off x="4064635" y="6065520"/>
            <a:ext cx="377825" cy="39497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3238500" y="4915535"/>
            <a:ext cx="964565" cy="1351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324985" y="5010785"/>
            <a:ext cx="674370" cy="1131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1"/>
          </p:cNvCxnSpPr>
          <p:nvPr/>
        </p:nvCxnSpPr>
        <p:spPr>
          <a:xfrm flipV="1">
            <a:off x="4392930" y="5017770"/>
            <a:ext cx="4354195" cy="1111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30"/>
          <p:cNvSpPr txBox="1"/>
          <p:nvPr/>
        </p:nvSpPr>
        <p:spPr>
          <a:xfrm>
            <a:off x="233045" y="5895340"/>
            <a:ext cx="33661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lmax = </a:t>
            </a:r>
            <a:r>
              <a:rPr lang="x-none" altLang="en-US"/>
              <a:t>19</a:t>
            </a:r>
            <a:endParaRPr lang="en-US"/>
          </a:p>
          <a:p>
            <a:r>
              <a:rPr lang="en-US"/>
              <a:t>Dimension of K: 2</a:t>
            </a:r>
            <a:r>
              <a:rPr lang="x-none" altLang="en-US"/>
              <a:t>0</a:t>
            </a:r>
            <a:r>
              <a:rPr lang="en-US"/>
              <a:t>*2</a:t>
            </a:r>
            <a:r>
              <a:rPr lang="x-none" altLang="en-US"/>
              <a:t>0</a:t>
            </a:r>
            <a:r>
              <a:rPr lang="en-US"/>
              <a:t> = 4</a:t>
            </a:r>
            <a:r>
              <a:rPr lang="x-none" altLang="en-US"/>
              <a:t>00</a:t>
            </a:r>
            <a:endParaRPr lang="x-none" altLang="en-US"/>
          </a:p>
        </p:txBody>
      </p:sp>
      <p:pic>
        <p:nvPicPr>
          <p:cNvPr id="2" name="Picture 1" descr="rel_diff_abs_cro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045" y="1221105"/>
            <a:ext cx="4189095" cy="3491230"/>
          </a:xfrm>
          <a:prstGeom prst="rect">
            <a:avLst/>
          </a:prstGeom>
        </p:spPr>
      </p:pic>
      <p:pic>
        <p:nvPicPr>
          <p:cNvPr id="3" name="Picture 2" descr="rel_diff_imag_cro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790" y="1327150"/>
            <a:ext cx="3808730" cy="3174365"/>
          </a:xfrm>
          <a:prstGeom prst="rect">
            <a:avLst/>
          </a:prstGeom>
        </p:spPr>
      </p:pic>
      <p:pic>
        <p:nvPicPr>
          <p:cNvPr id="24" name="Picture 23" descr="rel_diff_real_cro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5" y="1327150"/>
            <a:ext cx="3934460" cy="32791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446405" y="4712335"/>
                <a:ext cx="3177540" cy="639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’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05" y="4712335"/>
                <a:ext cx="3177540" cy="63944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4604385" y="4606290"/>
                <a:ext cx="3177540" cy="679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𝐼𝑚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𝐼𝑚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’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385" y="4606290"/>
                <a:ext cx="3177540" cy="6794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8636000" y="4607560"/>
                <a:ext cx="3177540" cy="679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𝑅𝑒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𝑅𝑒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’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0" y="4607560"/>
                <a:ext cx="3177540" cy="67945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945" y="758825"/>
            <a:ext cx="5621020" cy="5621020"/>
          </a:xfrm>
          <a:prstGeom prst="rect">
            <a:avLst/>
          </a:prstGeom>
        </p:spPr>
      </p:pic>
      <p:pic>
        <p:nvPicPr>
          <p:cNvPr id="5" name="Picture 4" descr="P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285" y="650240"/>
            <a:ext cx="5663565" cy="5663565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 flipH="1">
            <a:off x="135484" y="1458341"/>
            <a:ext cx="876076" cy="4168394"/>
            <a:chOff x="7272" y="2388"/>
            <a:chExt cx="1522" cy="8216"/>
          </a:xfrm>
        </p:grpSpPr>
        <p:grpSp>
          <p:nvGrpSpPr>
            <p:cNvPr id="28" name="Group 27"/>
            <p:cNvGrpSpPr/>
            <p:nvPr/>
          </p:nvGrpSpPr>
          <p:grpSpPr>
            <a:xfrm>
              <a:off x="7304" y="3508"/>
              <a:ext cx="599" cy="7096"/>
              <a:chOff x="13264" y="3508"/>
              <a:chExt cx="599" cy="7096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13566" y="3508"/>
                <a:ext cx="11" cy="7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13269" y="4486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269" y="5372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264" y="6235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3269" y="7098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3264" y="7961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3269" y="8824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3269" y="9687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 Box 43"/>
            <p:cNvSpPr txBox="1"/>
            <p:nvPr/>
          </p:nvSpPr>
          <p:spPr>
            <a:xfrm>
              <a:off x="8017" y="9635"/>
              <a:ext cx="777" cy="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Ni</a:t>
              </a:r>
              <a:endParaRPr lang="x-none" altLang="en-US"/>
            </a:p>
          </p:txBody>
        </p:sp>
        <p:sp>
          <p:nvSpPr>
            <p:cNvPr id="48" name="Text Box 47"/>
            <p:cNvSpPr txBox="1"/>
            <p:nvPr/>
          </p:nvSpPr>
          <p:spPr>
            <a:xfrm>
              <a:off x="7272" y="2388"/>
              <a:ext cx="986" cy="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(a)</a:t>
              </a:r>
              <a:endParaRPr lang="x-none" altLang="en-US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15" y="632460"/>
            <a:ext cx="5847080" cy="5847080"/>
          </a:xfrm>
          <a:prstGeom prst="rect">
            <a:avLst/>
          </a:prstGeom>
        </p:spPr>
      </p:pic>
      <p:pic>
        <p:nvPicPr>
          <p:cNvPr id="5" name="Picture 4" descr="P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755" y="1205865"/>
            <a:ext cx="5005705" cy="5005705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 rot="5400000">
            <a:off x="5524500" y="2999105"/>
            <a:ext cx="927100" cy="4603115"/>
            <a:chOff x="14286" y="3467"/>
            <a:chExt cx="1460" cy="7249"/>
          </a:xfrm>
        </p:grpSpPr>
        <p:grpSp>
          <p:nvGrpSpPr>
            <p:cNvPr id="30" name="Group 29"/>
            <p:cNvGrpSpPr/>
            <p:nvPr/>
          </p:nvGrpSpPr>
          <p:grpSpPr>
            <a:xfrm>
              <a:off x="15152" y="3522"/>
              <a:ext cx="594" cy="7194"/>
              <a:chOff x="16341" y="3411"/>
              <a:chExt cx="594" cy="7194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6639" y="3411"/>
                <a:ext cx="20" cy="71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16341" y="3646"/>
                <a:ext cx="594" cy="6663"/>
                <a:chOff x="16341" y="3646"/>
                <a:chExt cx="594" cy="6663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16341" y="9687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6341" y="7961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6341" y="8824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 Box 49"/>
            <p:cNvSpPr txBox="1"/>
            <p:nvPr/>
          </p:nvSpPr>
          <p:spPr>
            <a:xfrm rot="16200000">
              <a:off x="14216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Sr</a:t>
              </a:r>
              <a:endParaRPr lang="x-none" altLang="en-US"/>
            </a:p>
          </p:txBody>
        </p:sp>
        <p:sp>
          <p:nvSpPr>
            <p:cNvPr id="54" name="Text Box 53"/>
            <p:cNvSpPr txBox="1"/>
            <p:nvPr/>
          </p:nvSpPr>
          <p:spPr>
            <a:xfrm rot="16200000">
              <a:off x="14317" y="3633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(c)</a:t>
              </a:r>
              <a:endParaRPr lang="x-none" altLang="en-US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REAL(K(i,j))</a:t>
            </a:r>
            <a:endParaRPr lang="ja-JP" altLang="x-none"/>
          </a:p>
        </p:txBody>
      </p:sp>
      <p:pic>
        <p:nvPicPr>
          <p:cNvPr id="4" name="Picture 3" descr="rel_diff_real_cro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395" y="1218565"/>
            <a:ext cx="5486400" cy="4572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920240" y="5886450"/>
            <a:ext cx="2146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lmax=20</a:t>
            </a:r>
            <a:endParaRPr lang="x-none" altLang="en-US"/>
          </a:p>
          <a:p>
            <a:r>
              <a:rPr lang="en-US" altLang="x-none"/>
              <a:t>K(442:472, :100)</a:t>
            </a:r>
            <a:endParaRPr lang="en-US" altLang="x-none"/>
          </a:p>
        </p:txBody>
      </p:sp>
      <p:pic>
        <p:nvPicPr>
          <p:cNvPr id="6" name="Picture 5" descr="rel_diff_real_cro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95" y="1143000"/>
            <a:ext cx="5486400" cy="45720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967345" y="6037580"/>
            <a:ext cx="2146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lmax=</a:t>
            </a:r>
            <a:r>
              <a:rPr lang="en-US" altLang="x-none"/>
              <a:t>5</a:t>
            </a:r>
            <a:endParaRPr lang="en-US" altLang="x-none"/>
          </a:p>
          <a:p>
            <a:r>
              <a:rPr lang="en-US" altLang="x-none"/>
              <a:t>K(37:67, :100)</a:t>
            </a:r>
            <a:endParaRPr lang="en-US" altLang="x-none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Removing eigenvalues near 0</a:t>
            </a:r>
            <a:endParaRPr kumimoji="1" lang="ja-JP" altLang="en-US" dirty="0"/>
          </a:p>
        </p:txBody>
      </p:sp>
      <p:grpSp>
        <p:nvGrpSpPr>
          <p:cNvPr id="5" name="Group 51"/>
          <p:cNvGrpSpPr/>
          <p:nvPr/>
        </p:nvGrpSpPr>
        <p:grpSpPr>
          <a:xfrm flipH="1">
            <a:off x="1126199" y="1368629"/>
            <a:ext cx="1136650" cy="4983009"/>
            <a:chOff x="6246" y="2358"/>
            <a:chExt cx="1975" cy="8246"/>
          </a:xfrm>
        </p:grpSpPr>
        <p:grpSp>
          <p:nvGrpSpPr>
            <p:cNvPr id="6" name="Group 27"/>
            <p:cNvGrpSpPr/>
            <p:nvPr/>
          </p:nvGrpSpPr>
          <p:grpSpPr>
            <a:xfrm>
              <a:off x="7304" y="3508"/>
              <a:ext cx="599" cy="7096"/>
              <a:chOff x="13264" y="3508"/>
              <a:chExt cx="599" cy="7096"/>
            </a:xfrm>
          </p:grpSpPr>
          <p:cxnSp>
            <p:nvCxnSpPr>
              <p:cNvPr id="9" name="Straight Arrow Connector 26"/>
              <p:cNvCxnSpPr/>
              <p:nvPr/>
            </p:nvCxnSpPr>
            <p:spPr>
              <a:xfrm flipH="1" flipV="1">
                <a:off x="13566" y="3508"/>
                <a:ext cx="11" cy="7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19"/>
              <p:cNvSpPr/>
              <p:nvPr/>
            </p:nvSpPr>
            <p:spPr>
              <a:xfrm>
                <a:off x="13269" y="4486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20"/>
              <p:cNvSpPr/>
              <p:nvPr/>
            </p:nvSpPr>
            <p:spPr>
              <a:xfrm>
                <a:off x="13269" y="5372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21"/>
              <p:cNvSpPr/>
              <p:nvPr/>
            </p:nvSpPr>
            <p:spPr>
              <a:xfrm>
                <a:off x="13264" y="6235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22"/>
              <p:cNvSpPr/>
              <p:nvPr/>
            </p:nvSpPr>
            <p:spPr>
              <a:xfrm>
                <a:off x="13269" y="7098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23"/>
              <p:cNvSpPr/>
              <p:nvPr/>
            </p:nvSpPr>
            <p:spPr>
              <a:xfrm>
                <a:off x="13264" y="7961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24"/>
              <p:cNvSpPr/>
              <p:nvPr/>
            </p:nvSpPr>
            <p:spPr>
              <a:xfrm>
                <a:off x="13269" y="8824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25"/>
              <p:cNvSpPr/>
              <p:nvPr/>
            </p:nvSpPr>
            <p:spPr>
              <a:xfrm>
                <a:off x="13269" y="9687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 Box 43"/>
            <p:cNvSpPr txBox="1"/>
            <p:nvPr/>
          </p:nvSpPr>
          <p:spPr>
            <a:xfrm>
              <a:off x="6246" y="9762"/>
              <a:ext cx="719" cy="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 dirty="0"/>
                <a:t>Ni</a:t>
              </a:r>
              <a:endParaRPr lang="x-none" altLang="en-US" dirty="0"/>
            </a:p>
          </p:txBody>
        </p:sp>
        <p:sp>
          <p:nvSpPr>
            <p:cNvPr id="8" name="Text Box 47"/>
            <p:cNvSpPr txBox="1"/>
            <p:nvPr/>
          </p:nvSpPr>
          <p:spPr>
            <a:xfrm>
              <a:off x="7309" y="2358"/>
              <a:ext cx="912" cy="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 dirty="0"/>
                <a:t>(a)</a:t>
              </a:r>
              <a:endParaRPr lang="x-none" altLang="en-US" dirty="0"/>
            </a:p>
          </p:txBody>
        </p:sp>
      </p:grpSp>
      <p:sp>
        <p:nvSpPr>
          <p:cNvPr id="17" name="テキスト ボックス 16"/>
          <p:cNvSpPr txBox="1"/>
          <p:nvPr/>
        </p:nvSpPr>
        <p:spPr>
          <a:xfrm>
            <a:off x="2262849" y="2107108"/>
            <a:ext cx="3824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Photoelectron energy</a:t>
            </a:r>
            <a:r>
              <a:rPr kumimoji="1" lang="ja-JP" altLang="en-US" dirty="0"/>
              <a:t>：</a:t>
            </a:r>
            <a:r>
              <a:rPr kumimoji="1" lang="en-US" altLang="ja-JP" dirty="0"/>
              <a:t>379.1 eV</a:t>
            </a:r>
            <a:endParaRPr kumimoji="1" lang="en-US" altLang="ja-JP" dirty="0"/>
          </a:p>
          <a:p>
            <a:r>
              <a:rPr kumimoji="1" lang="en-US" altLang="ja-JP" dirty="0" err="1"/>
              <a:t>lmax</a:t>
            </a:r>
            <a:r>
              <a:rPr kumimoji="1" lang="ja-JP" altLang="en-US" dirty="0"/>
              <a:t>：</a:t>
            </a:r>
            <a:r>
              <a:rPr kumimoji="1" lang="en-US" altLang="ja-JP" dirty="0"/>
              <a:t>24</a:t>
            </a:r>
            <a:endParaRPr kumimoji="1" lang="en-US" altLang="ja-JP" dirty="0"/>
          </a:p>
          <a:p>
            <a:r>
              <a:rPr kumimoji="1" lang="en-US" altLang="ja-JP" dirty="0"/>
              <a:t>Dimension of K</a:t>
            </a:r>
            <a:r>
              <a:rPr kumimoji="1" lang="ja-JP" altLang="en-US" dirty="0"/>
              <a:t>：</a:t>
            </a:r>
            <a:r>
              <a:rPr kumimoji="1" lang="en-US" altLang="ja-JP" dirty="0"/>
              <a:t>4375</a:t>
            </a:r>
            <a:endParaRPr kumimoji="1" lang="en-US" altLang="ja-JP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2262849" y="3765847"/>
                <a:ext cx="6874820" cy="829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Method</a:t>
                </a:r>
                <a:r>
                  <a:rPr kumimoji="1" lang="ja-JP" altLang="en-US" dirty="0"/>
                  <a:t>：</a:t>
                </a:r>
                <a:endParaRPr kumimoji="1" lang="en-US" altLang="ja-JP" dirty="0"/>
              </a:p>
              <a:p>
                <a:r>
                  <a:rPr kumimoji="1" lang="en-US" altLang="ja-JP" dirty="0"/>
                  <a:t>Finding all eigenvalues meeting a condition,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（</m:t>
                        </m:r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）</m:t>
                        </m:r>
                      </m:den>
                    </m:f>
                  </m:oMath>
                </a14:m>
                <a:r>
                  <a:rPr kumimoji="1" lang="ja-JP" altLang="en-US" dirty="0"/>
                  <a:t>＜</a:t>
                </a:r>
                <a:r>
                  <a:rPr kumimoji="1" lang="en-US" altLang="ja-JP" dirty="0"/>
                  <a:t>threshold 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49" y="3765847"/>
                <a:ext cx="6874820" cy="829907"/>
              </a:xfrm>
              <a:prstGeom prst="rect">
                <a:avLst/>
              </a:prstGeom>
              <a:blipFill rotWithShape="1">
                <a:blip r:embed="rId1"/>
                <a:stretch>
                  <a:fillRect l="-5" t="-36" b="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/>
          <p:cNvSpPr txBox="1"/>
          <p:nvPr/>
        </p:nvSpPr>
        <p:spPr>
          <a:xfrm>
            <a:off x="2262849" y="4905882"/>
            <a:ext cx="624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Result</a:t>
            </a:r>
            <a:r>
              <a:rPr kumimoji="1" lang="ja-JP" altLang="en-US" dirty="0"/>
              <a:t>：</a:t>
            </a:r>
            <a:endParaRPr kumimoji="1" lang="en-US" altLang="ja-JP" dirty="0"/>
          </a:p>
          <a:p>
            <a:r>
              <a:rPr kumimoji="1" lang="en-US" altLang="ja-JP" dirty="0" err="1"/>
              <a:t>Thresold</a:t>
            </a:r>
            <a:r>
              <a:rPr kumimoji="1" lang="en-US" altLang="ja-JP" dirty="0"/>
              <a:t> = 0.1 </a:t>
            </a:r>
            <a:r>
              <a:rPr kumimoji="1" lang="ja-JP" altLang="en-US" dirty="0"/>
              <a:t>→ </a:t>
            </a:r>
            <a:r>
              <a:rPr kumimoji="1" lang="en-US" altLang="ja-JP" dirty="0"/>
              <a:t>#</a:t>
            </a:r>
            <a:r>
              <a:rPr kumimoji="1" lang="ja-JP" altLang="en-US" dirty="0"/>
              <a:t>（</a:t>
            </a:r>
            <a:r>
              <a:rPr kumimoji="1" lang="en-US" altLang="ja-JP" dirty="0"/>
              <a:t>eigenvalues</a:t>
            </a:r>
            <a:r>
              <a:rPr kumimoji="1" lang="ja-JP" altLang="en-US" dirty="0"/>
              <a:t>）</a:t>
            </a:r>
            <a:r>
              <a:rPr kumimoji="1" lang="en-US" altLang="ja-JP" dirty="0"/>
              <a:t> is 4143/4375</a:t>
            </a:r>
            <a:r>
              <a:rPr kumimoji="1" lang="ja-JP" altLang="en-US" dirty="0"/>
              <a:t>（～</a:t>
            </a:r>
            <a:r>
              <a:rPr kumimoji="1" lang="en-US" altLang="ja-JP" dirty="0"/>
              <a:t>95%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kumimoji="1" lang="en-US" altLang="ja-JP" dirty="0"/>
              <a:t>Threshold = 0.01 </a:t>
            </a:r>
            <a:r>
              <a:rPr kumimoji="1" lang="ja-JP" altLang="en-US" dirty="0"/>
              <a:t>→ </a:t>
            </a:r>
            <a:r>
              <a:rPr kumimoji="1" lang="en-US" altLang="ja-JP" dirty="0"/>
              <a:t>#</a:t>
            </a:r>
            <a:r>
              <a:rPr kumimoji="1" lang="ja-JP" altLang="en-US" dirty="0"/>
              <a:t>（</a:t>
            </a:r>
            <a:r>
              <a:rPr kumimoji="1" lang="en-US" altLang="ja-JP" dirty="0"/>
              <a:t>eigenvalues</a:t>
            </a:r>
            <a:r>
              <a:rPr kumimoji="1" lang="ja-JP" altLang="en-US" dirty="0"/>
              <a:t>）</a:t>
            </a:r>
            <a:r>
              <a:rPr kumimoji="1" lang="en-US" altLang="ja-JP" dirty="0"/>
              <a:t> is 3327/4375</a:t>
            </a:r>
            <a:r>
              <a:rPr kumimoji="1" lang="ja-JP" altLang="en-US" dirty="0"/>
              <a:t>（～</a:t>
            </a:r>
            <a:r>
              <a:rPr kumimoji="1" lang="en-US" altLang="ja-JP" dirty="0"/>
              <a:t>76%</a:t>
            </a:r>
            <a:r>
              <a:rPr kumimoji="1" lang="ja-JP" altLang="en-US" dirty="0"/>
              <a:t>）</a:t>
            </a:r>
            <a:endParaRPr kumimoji="1" lang="en-US" altLang="ja-JP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Complex plan</a:t>
            </a:r>
            <a:endParaRPr kumimoji="1" lang="ja-JP" altLang="en-US" dirty="0"/>
          </a:p>
        </p:txBody>
      </p:sp>
      <p:pic>
        <p:nvPicPr>
          <p:cNvPr id="7" name="図 6" descr="グラフ, 散布図&#10;&#10;AI 生成コンテンツは誤りを含む可能性があります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64" y="1685023"/>
            <a:ext cx="4549451" cy="4584074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647700" y="1315691"/>
            <a:ext cx="208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Threshold=0.1</a:t>
            </a:r>
            <a:endParaRPr kumimoji="1" lang="ja-JP" altLang="en-US" dirty="0"/>
          </a:p>
        </p:txBody>
      </p:sp>
      <p:pic>
        <p:nvPicPr>
          <p:cNvPr id="10" name="図 9" descr="グラフ, 散布図&#10;&#10;AI 生成コンテンツは誤りを含む可能性があります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364" y="1509113"/>
            <a:ext cx="4381472" cy="493589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Complex plan</a:t>
            </a:r>
            <a:endParaRPr kumimoji="1" lang="ja-JP" altLang="en-US" dirty="0"/>
          </a:p>
        </p:txBody>
      </p:sp>
      <p:pic>
        <p:nvPicPr>
          <p:cNvPr id="5" name="図 4" descr="グラフ, 散布図&#10;&#10;AI 生成コンテンツは誤りを含む可能性があります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31" y="1705306"/>
            <a:ext cx="4704830" cy="502902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8098972" y="1275325"/>
            <a:ext cx="181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Threshold=0.01</a:t>
            </a:r>
            <a:endParaRPr kumimoji="1" lang="ja-JP" altLang="en-US" dirty="0"/>
          </a:p>
        </p:txBody>
      </p:sp>
      <p:pic>
        <p:nvPicPr>
          <p:cNvPr id="7" name="図 6" descr="グラフ, 散布図&#10;&#10;AI 生成コンテンツは誤りを含む可能性があります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62" y="1922106"/>
            <a:ext cx="4381472" cy="4935894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2304661" y="3803053"/>
            <a:ext cx="1091683" cy="11515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/>
          <p:nvPr/>
        </p:nvCxnSpPr>
        <p:spPr>
          <a:xfrm flipV="1">
            <a:off x="3396344" y="3918857"/>
            <a:ext cx="3303036" cy="195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Singular values spectrum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/>
              <a:t>All points on the real line and positive</a:t>
            </a:r>
            <a:endParaRPr lang="x-none" altLang="en-US"/>
          </a:p>
        </p:txBody>
      </p:sp>
      <p:pic>
        <p:nvPicPr>
          <p:cNvPr id="4" name="Picture 3" descr="Singular_valu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00" y="231775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5" name="Group 84"/>
          <p:cNvGrpSpPr/>
          <p:nvPr/>
        </p:nvGrpSpPr>
        <p:grpSpPr>
          <a:xfrm>
            <a:off x="3410585" y="-63500"/>
            <a:ext cx="7992110" cy="6706235"/>
            <a:chOff x="3939" y="222"/>
            <a:chExt cx="12586" cy="10561"/>
          </a:xfrm>
        </p:grpSpPr>
        <p:grpSp>
          <p:nvGrpSpPr>
            <p:cNvPr id="48" name="Group 47"/>
            <p:cNvGrpSpPr/>
            <p:nvPr/>
          </p:nvGrpSpPr>
          <p:grpSpPr>
            <a:xfrm>
              <a:off x="3939" y="222"/>
              <a:ext cx="7192" cy="6021"/>
              <a:chOff x="11631" y="3420"/>
              <a:chExt cx="6636" cy="6084"/>
            </a:xfrm>
          </p:grpSpPr>
          <p:sp>
            <p:nvSpPr>
              <p:cNvPr id="4" name="Rectangles 3"/>
              <p:cNvSpPr/>
              <p:nvPr/>
            </p:nvSpPr>
            <p:spPr>
              <a:xfrm>
                <a:off x="11631" y="3420"/>
                <a:ext cx="1659" cy="1521"/>
              </a:xfrm>
              <a:prstGeom prst="rect">
                <a:avLst/>
              </a:prstGeom>
              <a:solidFill>
                <a:srgbClr val="92D050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" name="Rectangles 5"/>
              <p:cNvSpPr/>
              <p:nvPr/>
            </p:nvSpPr>
            <p:spPr>
              <a:xfrm>
                <a:off x="13290" y="4941"/>
                <a:ext cx="1659" cy="1521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" name="Rectangles 6"/>
              <p:cNvSpPr/>
              <p:nvPr/>
            </p:nvSpPr>
            <p:spPr>
              <a:xfrm>
                <a:off x="14949" y="6462"/>
                <a:ext cx="1659" cy="1521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" name="Rectangles 7"/>
              <p:cNvSpPr/>
              <p:nvPr/>
            </p:nvSpPr>
            <p:spPr>
              <a:xfrm>
                <a:off x="16608" y="7983"/>
                <a:ext cx="1659" cy="1521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" name="Rectangles 8"/>
              <p:cNvSpPr/>
              <p:nvPr/>
            </p:nvSpPr>
            <p:spPr>
              <a:xfrm>
                <a:off x="16608" y="4941"/>
                <a:ext cx="1659" cy="1521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0" name="Rectangles 9"/>
              <p:cNvSpPr/>
              <p:nvPr/>
            </p:nvSpPr>
            <p:spPr>
              <a:xfrm>
                <a:off x="14949" y="4941"/>
                <a:ext cx="1659" cy="1521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1" name="Rectangles 10"/>
              <p:cNvSpPr/>
              <p:nvPr/>
            </p:nvSpPr>
            <p:spPr>
              <a:xfrm>
                <a:off x="11631" y="4941"/>
                <a:ext cx="1659" cy="1521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2" name="Rectangles 11"/>
              <p:cNvSpPr/>
              <p:nvPr/>
            </p:nvSpPr>
            <p:spPr>
              <a:xfrm>
                <a:off x="16608" y="3420"/>
                <a:ext cx="1659" cy="1521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3" name="Rectangles 12"/>
              <p:cNvSpPr/>
              <p:nvPr/>
            </p:nvSpPr>
            <p:spPr>
              <a:xfrm>
                <a:off x="14949" y="3420"/>
                <a:ext cx="1659" cy="1521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4" name="Rectangles 13"/>
              <p:cNvSpPr/>
              <p:nvPr/>
            </p:nvSpPr>
            <p:spPr>
              <a:xfrm>
                <a:off x="13290" y="3420"/>
                <a:ext cx="1659" cy="1521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5" name="Rectangles 14"/>
              <p:cNvSpPr/>
              <p:nvPr/>
            </p:nvSpPr>
            <p:spPr>
              <a:xfrm>
                <a:off x="16608" y="6462"/>
                <a:ext cx="1659" cy="1521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6" name="Rectangles 15"/>
              <p:cNvSpPr/>
              <p:nvPr/>
            </p:nvSpPr>
            <p:spPr>
              <a:xfrm>
                <a:off x="13290" y="6462"/>
                <a:ext cx="1659" cy="1521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7" name="Rectangles 16"/>
              <p:cNvSpPr/>
              <p:nvPr/>
            </p:nvSpPr>
            <p:spPr>
              <a:xfrm>
                <a:off x="11631" y="6462"/>
                <a:ext cx="1659" cy="1521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8" name="Rectangles 17"/>
              <p:cNvSpPr/>
              <p:nvPr/>
            </p:nvSpPr>
            <p:spPr>
              <a:xfrm>
                <a:off x="13290" y="7983"/>
                <a:ext cx="1659" cy="1521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9" name="Rectangles 18"/>
              <p:cNvSpPr/>
              <p:nvPr/>
            </p:nvSpPr>
            <p:spPr>
              <a:xfrm>
                <a:off x="11631" y="7983"/>
                <a:ext cx="1659" cy="1521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0" name="Rectangles 19"/>
              <p:cNvSpPr/>
              <p:nvPr/>
            </p:nvSpPr>
            <p:spPr>
              <a:xfrm>
                <a:off x="14949" y="7983"/>
                <a:ext cx="1659" cy="1521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1" name="Text Box 20"/>
              <p:cNvSpPr txBox="1"/>
              <p:nvPr/>
            </p:nvSpPr>
            <p:spPr>
              <a:xfrm>
                <a:off x="12025" y="3891"/>
                <a:ext cx="871" cy="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T</a:t>
                </a:r>
                <a:r>
                  <a:rPr lang="en-US" baseline="30000"/>
                  <a:t>1</a:t>
                </a:r>
                <a:endParaRPr lang="en-US" baseline="30000"/>
              </a:p>
            </p:txBody>
          </p:sp>
          <p:sp>
            <p:nvSpPr>
              <p:cNvPr id="22" name="Text Box 21"/>
              <p:cNvSpPr txBox="1"/>
              <p:nvPr/>
            </p:nvSpPr>
            <p:spPr>
              <a:xfrm>
                <a:off x="12025" y="3890"/>
                <a:ext cx="871" cy="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T</a:t>
                </a:r>
                <a:r>
                  <a:rPr lang="en-US" baseline="30000"/>
                  <a:t>1</a:t>
                </a:r>
                <a:endParaRPr lang="en-US" baseline="30000"/>
              </a:p>
            </p:txBody>
          </p:sp>
          <p:sp>
            <p:nvSpPr>
              <p:cNvPr id="23" name="Text Box 22"/>
              <p:cNvSpPr txBox="1"/>
              <p:nvPr/>
            </p:nvSpPr>
            <p:spPr>
              <a:xfrm>
                <a:off x="13774" y="5411"/>
                <a:ext cx="871" cy="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T</a:t>
                </a:r>
                <a:r>
                  <a:rPr lang="en-US" baseline="30000"/>
                  <a:t>2</a:t>
                </a:r>
                <a:endParaRPr lang="en-US" baseline="30000"/>
              </a:p>
            </p:txBody>
          </p:sp>
          <p:sp>
            <p:nvSpPr>
              <p:cNvPr id="24" name="Text Box 23"/>
              <p:cNvSpPr txBox="1"/>
              <p:nvPr/>
            </p:nvSpPr>
            <p:spPr>
              <a:xfrm>
                <a:off x="17100" y="8453"/>
                <a:ext cx="871" cy="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T</a:t>
                </a:r>
                <a:r>
                  <a:rPr lang="en-US" baseline="30000"/>
                  <a:t>4</a:t>
                </a:r>
                <a:endParaRPr lang="en-US" baseline="30000"/>
              </a:p>
            </p:txBody>
          </p:sp>
          <p:sp>
            <p:nvSpPr>
              <p:cNvPr id="25" name="Text Box 24"/>
              <p:cNvSpPr txBox="1"/>
              <p:nvPr/>
            </p:nvSpPr>
            <p:spPr>
              <a:xfrm>
                <a:off x="15253" y="7069"/>
                <a:ext cx="871" cy="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T</a:t>
                </a:r>
                <a:r>
                  <a:rPr lang="en-US" baseline="30000"/>
                  <a:t>3</a:t>
                </a:r>
                <a:endParaRPr lang="en-US" baseline="30000"/>
              </a:p>
            </p:txBody>
          </p:sp>
          <p:sp>
            <p:nvSpPr>
              <p:cNvPr id="26" name="Text Box 25"/>
              <p:cNvSpPr txBox="1"/>
              <p:nvPr/>
            </p:nvSpPr>
            <p:spPr>
              <a:xfrm>
                <a:off x="13684" y="3994"/>
                <a:ext cx="871" cy="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G</a:t>
                </a:r>
                <a:r>
                  <a:rPr lang="en-US" baseline="30000"/>
                  <a:t>12</a:t>
                </a:r>
                <a:endParaRPr lang="en-US" baseline="30000"/>
              </a:p>
            </p:txBody>
          </p:sp>
          <p:sp>
            <p:nvSpPr>
              <p:cNvPr id="27" name="Text Box 26"/>
              <p:cNvSpPr txBox="1"/>
              <p:nvPr/>
            </p:nvSpPr>
            <p:spPr>
              <a:xfrm>
                <a:off x="15343" y="5412"/>
                <a:ext cx="871" cy="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G</a:t>
                </a:r>
                <a:r>
                  <a:rPr lang="x-none" altLang="en-US" baseline="30000"/>
                  <a:t>23</a:t>
                </a:r>
                <a:endParaRPr lang="x-none" altLang="en-US" baseline="30000"/>
              </a:p>
            </p:txBody>
          </p:sp>
          <p:sp>
            <p:nvSpPr>
              <p:cNvPr id="28" name="Text Box 27"/>
              <p:cNvSpPr txBox="1"/>
              <p:nvPr/>
            </p:nvSpPr>
            <p:spPr>
              <a:xfrm>
                <a:off x="12025" y="5411"/>
                <a:ext cx="871" cy="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G</a:t>
                </a:r>
                <a:r>
                  <a:rPr lang="en-US" baseline="30000"/>
                  <a:t>21</a:t>
                </a:r>
                <a:endParaRPr lang="en-US" baseline="30000"/>
              </a:p>
            </p:txBody>
          </p:sp>
          <p:sp>
            <p:nvSpPr>
              <p:cNvPr id="29" name="Text Box 28"/>
              <p:cNvSpPr txBox="1"/>
              <p:nvPr/>
            </p:nvSpPr>
            <p:spPr>
              <a:xfrm>
                <a:off x="16808" y="3994"/>
                <a:ext cx="871" cy="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G</a:t>
                </a:r>
                <a:r>
                  <a:rPr lang="x-none" altLang="en-US" baseline="30000"/>
                  <a:t>14</a:t>
                </a:r>
                <a:endParaRPr lang="x-none" altLang="en-US" baseline="30000"/>
              </a:p>
            </p:txBody>
          </p:sp>
          <p:sp>
            <p:nvSpPr>
              <p:cNvPr id="30" name="Text Box 29"/>
              <p:cNvSpPr txBox="1"/>
              <p:nvPr/>
            </p:nvSpPr>
            <p:spPr>
              <a:xfrm>
                <a:off x="15246" y="3994"/>
                <a:ext cx="871" cy="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G</a:t>
                </a:r>
                <a:r>
                  <a:rPr lang="x-none" altLang="en-US" baseline="30000"/>
                  <a:t>13</a:t>
                </a:r>
                <a:endParaRPr lang="x-none" altLang="en-US" baseline="30000"/>
              </a:p>
            </p:txBody>
          </p:sp>
          <p:sp>
            <p:nvSpPr>
              <p:cNvPr id="31" name="Text Box 30"/>
              <p:cNvSpPr txBox="1"/>
              <p:nvPr/>
            </p:nvSpPr>
            <p:spPr>
              <a:xfrm>
                <a:off x="12115" y="6932"/>
                <a:ext cx="871" cy="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G</a:t>
                </a:r>
                <a:r>
                  <a:rPr lang="x-none" altLang="en-US" baseline="30000"/>
                  <a:t>31</a:t>
                </a:r>
                <a:endParaRPr lang="x-none" altLang="en-US" baseline="30000"/>
              </a:p>
            </p:txBody>
          </p:sp>
          <p:sp>
            <p:nvSpPr>
              <p:cNvPr id="32" name="Text Box 31"/>
              <p:cNvSpPr txBox="1"/>
              <p:nvPr/>
            </p:nvSpPr>
            <p:spPr>
              <a:xfrm>
                <a:off x="13684" y="6829"/>
                <a:ext cx="871" cy="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G</a:t>
                </a:r>
                <a:r>
                  <a:rPr lang="x-none" altLang="en-US" baseline="30000"/>
                  <a:t>32</a:t>
                </a:r>
                <a:endParaRPr lang="x-none" altLang="en-US" baseline="30000"/>
              </a:p>
            </p:txBody>
          </p:sp>
          <p:sp>
            <p:nvSpPr>
              <p:cNvPr id="33" name="Text Box 32"/>
              <p:cNvSpPr txBox="1"/>
              <p:nvPr/>
            </p:nvSpPr>
            <p:spPr>
              <a:xfrm>
                <a:off x="16912" y="5514"/>
                <a:ext cx="871" cy="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G</a:t>
                </a:r>
                <a:r>
                  <a:rPr lang="x-none" altLang="en-US" baseline="30000"/>
                  <a:t>24</a:t>
                </a:r>
                <a:endParaRPr lang="x-none" altLang="en-US" baseline="30000"/>
              </a:p>
            </p:txBody>
          </p:sp>
          <p:sp>
            <p:nvSpPr>
              <p:cNvPr id="34" name="Text Box 33"/>
              <p:cNvSpPr txBox="1"/>
              <p:nvPr/>
            </p:nvSpPr>
            <p:spPr>
              <a:xfrm>
                <a:off x="15246" y="8390"/>
                <a:ext cx="871" cy="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G</a:t>
                </a:r>
                <a:r>
                  <a:rPr lang="x-none" altLang="en-US" baseline="30000"/>
                  <a:t>43</a:t>
                </a:r>
                <a:endParaRPr lang="x-none" altLang="en-US" baseline="30000"/>
              </a:p>
            </p:txBody>
          </p:sp>
          <p:sp>
            <p:nvSpPr>
              <p:cNvPr id="35" name="Text Box 34"/>
              <p:cNvSpPr txBox="1"/>
              <p:nvPr/>
            </p:nvSpPr>
            <p:spPr>
              <a:xfrm>
                <a:off x="13586" y="8247"/>
                <a:ext cx="871" cy="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G</a:t>
                </a:r>
                <a:r>
                  <a:rPr lang="x-none" altLang="en-US" baseline="30000"/>
                  <a:t>42</a:t>
                </a:r>
                <a:endParaRPr lang="x-none" altLang="en-US" baseline="30000"/>
              </a:p>
            </p:txBody>
          </p:sp>
          <p:sp>
            <p:nvSpPr>
              <p:cNvPr id="36" name="Text Box 35"/>
              <p:cNvSpPr txBox="1"/>
              <p:nvPr/>
            </p:nvSpPr>
            <p:spPr>
              <a:xfrm>
                <a:off x="12025" y="8382"/>
                <a:ext cx="871" cy="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G</a:t>
                </a:r>
                <a:r>
                  <a:rPr lang="x-none" altLang="en-US" baseline="30000"/>
                  <a:t>41</a:t>
                </a:r>
                <a:endParaRPr lang="x-none" altLang="en-US" baseline="30000"/>
              </a:p>
            </p:txBody>
          </p:sp>
          <p:sp>
            <p:nvSpPr>
              <p:cNvPr id="37" name="Text Box 36"/>
              <p:cNvSpPr txBox="1"/>
              <p:nvPr/>
            </p:nvSpPr>
            <p:spPr>
              <a:xfrm>
                <a:off x="17078" y="6933"/>
                <a:ext cx="871" cy="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G</a:t>
                </a:r>
                <a:r>
                  <a:rPr lang="x-none" altLang="en-US" baseline="30000"/>
                  <a:t>34</a:t>
                </a:r>
                <a:endParaRPr lang="x-none" altLang="en-US" baseline="30000"/>
              </a:p>
            </p:txBody>
          </p:sp>
        </p:grpSp>
        <p:sp>
          <p:nvSpPr>
            <p:cNvPr id="51" name="Rectangles 50"/>
            <p:cNvSpPr/>
            <p:nvPr/>
          </p:nvSpPr>
          <p:spPr>
            <a:xfrm>
              <a:off x="11131" y="6243"/>
              <a:ext cx="1798" cy="15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2" name="Rectangles 51"/>
            <p:cNvSpPr/>
            <p:nvPr/>
          </p:nvSpPr>
          <p:spPr>
            <a:xfrm>
              <a:off x="12929" y="7748"/>
              <a:ext cx="1798" cy="15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3" name="Rectangles 52"/>
            <p:cNvSpPr/>
            <p:nvPr/>
          </p:nvSpPr>
          <p:spPr>
            <a:xfrm>
              <a:off x="14727" y="9279"/>
              <a:ext cx="1798" cy="15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4" name="Rectangles 53"/>
            <p:cNvSpPr/>
            <p:nvPr/>
          </p:nvSpPr>
          <p:spPr>
            <a:xfrm>
              <a:off x="9333" y="6243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5" name="Rectangles 54"/>
            <p:cNvSpPr/>
            <p:nvPr/>
          </p:nvSpPr>
          <p:spPr>
            <a:xfrm>
              <a:off x="7535" y="6244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6" name="Rectangles 55"/>
            <p:cNvSpPr/>
            <p:nvPr/>
          </p:nvSpPr>
          <p:spPr>
            <a:xfrm>
              <a:off x="5737" y="6244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7" name="Rectangles 56"/>
            <p:cNvSpPr/>
            <p:nvPr/>
          </p:nvSpPr>
          <p:spPr>
            <a:xfrm>
              <a:off x="3939" y="6253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9" name="Rectangles 58"/>
            <p:cNvSpPr/>
            <p:nvPr/>
          </p:nvSpPr>
          <p:spPr>
            <a:xfrm>
              <a:off x="11131" y="7748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0" name="Rectangles 59"/>
            <p:cNvSpPr/>
            <p:nvPr/>
          </p:nvSpPr>
          <p:spPr>
            <a:xfrm>
              <a:off x="9333" y="7748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1" name="Rectangles 60"/>
            <p:cNvSpPr/>
            <p:nvPr/>
          </p:nvSpPr>
          <p:spPr>
            <a:xfrm>
              <a:off x="7535" y="7748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2" name="Rectangles 61"/>
            <p:cNvSpPr/>
            <p:nvPr/>
          </p:nvSpPr>
          <p:spPr>
            <a:xfrm>
              <a:off x="5737" y="7758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3" name="Rectangles 62"/>
            <p:cNvSpPr/>
            <p:nvPr/>
          </p:nvSpPr>
          <p:spPr>
            <a:xfrm>
              <a:off x="3939" y="7748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4" name="Rectangles 63"/>
            <p:cNvSpPr/>
            <p:nvPr/>
          </p:nvSpPr>
          <p:spPr>
            <a:xfrm>
              <a:off x="12913" y="9279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5" name="Rectangles 64"/>
            <p:cNvSpPr/>
            <p:nvPr/>
          </p:nvSpPr>
          <p:spPr>
            <a:xfrm>
              <a:off x="11115" y="9279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6" name="Rectangles 65"/>
            <p:cNvSpPr/>
            <p:nvPr/>
          </p:nvSpPr>
          <p:spPr>
            <a:xfrm>
              <a:off x="9317" y="9269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7" name="Rectangles 66"/>
            <p:cNvSpPr/>
            <p:nvPr/>
          </p:nvSpPr>
          <p:spPr>
            <a:xfrm>
              <a:off x="7535" y="9279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8" name="Rectangles 67"/>
            <p:cNvSpPr/>
            <p:nvPr/>
          </p:nvSpPr>
          <p:spPr>
            <a:xfrm>
              <a:off x="5737" y="9279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9" name="Rectangles 68"/>
            <p:cNvSpPr/>
            <p:nvPr/>
          </p:nvSpPr>
          <p:spPr>
            <a:xfrm>
              <a:off x="3939" y="9279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0" name="Rectangles 69"/>
            <p:cNvSpPr/>
            <p:nvPr/>
          </p:nvSpPr>
          <p:spPr>
            <a:xfrm>
              <a:off x="11131" y="4738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1" name="Rectangles 70"/>
            <p:cNvSpPr/>
            <p:nvPr/>
          </p:nvSpPr>
          <p:spPr>
            <a:xfrm>
              <a:off x="11131" y="3233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2" name="Rectangles 71"/>
            <p:cNvSpPr/>
            <p:nvPr/>
          </p:nvSpPr>
          <p:spPr>
            <a:xfrm>
              <a:off x="11131" y="1731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3" name="Rectangles 72"/>
            <p:cNvSpPr/>
            <p:nvPr/>
          </p:nvSpPr>
          <p:spPr>
            <a:xfrm>
              <a:off x="11131" y="222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4" name="Rectangles 73"/>
            <p:cNvSpPr/>
            <p:nvPr/>
          </p:nvSpPr>
          <p:spPr>
            <a:xfrm>
              <a:off x="12929" y="226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5" name="Rectangles 74"/>
            <p:cNvSpPr/>
            <p:nvPr/>
          </p:nvSpPr>
          <p:spPr>
            <a:xfrm>
              <a:off x="12929" y="1727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6" name="Rectangles 75"/>
            <p:cNvSpPr/>
            <p:nvPr/>
          </p:nvSpPr>
          <p:spPr>
            <a:xfrm>
              <a:off x="12929" y="3237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7" name="Rectangles 76"/>
            <p:cNvSpPr/>
            <p:nvPr/>
          </p:nvSpPr>
          <p:spPr>
            <a:xfrm>
              <a:off x="12929" y="4744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8" name="Rectangles 77"/>
            <p:cNvSpPr/>
            <p:nvPr/>
          </p:nvSpPr>
          <p:spPr>
            <a:xfrm>
              <a:off x="12929" y="6243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9" name="Rectangles 78"/>
            <p:cNvSpPr/>
            <p:nvPr/>
          </p:nvSpPr>
          <p:spPr>
            <a:xfrm>
              <a:off x="14727" y="7748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0" name="Rectangles 79"/>
            <p:cNvSpPr/>
            <p:nvPr/>
          </p:nvSpPr>
          <p:spPr>
            <a:xfrm>
              <a:off x="14727" y="6253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1" name="Rectangles 80"/>
            <p:cNvSpPr/>
            <p:nvPr/>
          </p:nvSpPr>
          <p:spPr>
            <a:xfrm>
              <a:off x="14727" y="4748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2" name="Rectangles 81"/>
            <p:cNvSpPr/>
            <p:nvPr/>
          </p:nvSpPr>
          <p:spPr>
            <a:xfrm>
              <a:off x="14727" y="3233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3" name="Rectangles 82"/>
            <p:cNvSpPr/>
            <p:nvPr/>
          </p:nvSpPr>
          <p:spPr>
            <a:xfrm>
              <a:off x="14727" y="1732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4" name="Rectangles 83"/>
            <p:cNvSpPr/>
            <p:nvPr/>
          </p:nvSpPr>
          <p:spPr>
            <a:xfrm>
              <a:off x="14727" y="227"/>
              <a:ext cx="1798" cy="15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5" name="Group 51"/>
          <p:cNvGrpSpPr/>
          <p:nvPr/>
        </p:nvGrpSpPr>
        <p:grpSpPr>
          <a:xfrm flipH="1">
            <a:off x="517869" y="30049"/>
            <a:ext cx="1136650" cy="4983009"/>
            <a:chOff x="6246" y="2358"/>
            <a:chExt cx="1975" cy="8246"/>
          </a:xfrm>
        </p:grpSpPr>
        <p:grpSp>
          <p:nvGrpSpPr>
            <p:cNvPr id="2" name="Group 27"/>
            <p:cNvGrpSpPr/>
            <p:nvPr/>
          </p:nvGrpSpPr>
          <p:grpSpPr>
            <a:xfrm>
              <a:off x="7304" y="3508"/>
              <a:ext cx="599" cy="7096"/>
              <a:chOff x="13264" y="3508"/>
              <a:chExt cx="599" cy="7096"/>
            </a:xfrm>
          </p:grpSpPr>
          <p:cxnSp>
            <p:nvCxnSpPr>
              <p:cNvPr id="3" name="Straight Arrow Connector 26"/>
              <p:cNvCxnSpPr/>
              <p:nvPr/>
            </p:nvCxnSpPr>
            <p:spPr>
              <a:xfrm flipH="1" flipV="1">
                <a:off x="13566" y="3508"/>
                <a:ext cx="11" cy="7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19"/>
              <p:cNvSpPr/>
              <p:nvPr/>
            </p:nvSpPr>
            <p:spPr>
              <a:xfrm>
                <a:off x="13269" y="4486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39" name="Oval 20"/>
              <p:cNvSpPr/>
              <p:nvPr/>
            </p:nvSpPr>
            <p:spPr>
              <a:xfrm>
                <a:off x="13269" y="5372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0" name="Oval 21"/>
              <p:cNvSpPr/>
              <p:nvPr/>
            </p:nvSpPr>
            <p:spPr>
              <a:xfrm>
                <a:off x="13264" y="6235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1" name="Oval 22"/>
              <p:cNvSpPr/>
              <p:nvPr/>
            </p:nvSpPr>
            <p:spPr>
              <a:xfrm>
                <a:off x="13269" y="7098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2" name="Oval 23"/>
              <p:cNvSpPr/>
              <p:nvPr/>
            </p:nvSpPr>
            <p:spPr>
              <a:xfrm>
                <a:off x="13264" y="7961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3" name="Oval 24"/>
              <p:cNvSpPr/>
              <p:nvPr/>
            </p:nvSpPr>
            <p:spPr>
              <a:xfrm>
                <a:off x="13269" y="8824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4" name="Oval 25"/>
              <p:cNvSpPr/>
              <p:nvPr/>
            </p:nvSpPr>
            <p:spPr>
              <a:xfrm>
                <a:off x="13269" y="9687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45" name="Text Box 43"/>
            <p:cNvSpPr txBox="1"/>
            <p:nvPr/>
          </p:nvSpPr>
          <p:spPr>
            <a:xfrm>
              <a:off x="6246" y="9762"/>
              <a:ext cx="719" cy="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 dirty="0"/>
                <a:t>Ni</a:t>
              </a:r>
              <a:endParaRPr lang="x-none" altLang="en-US" dirty="0"/>
            </a:p>
          </p:txBody>
        </p:sp>
        <p:sp>
          <p:nvSpPr>
            <p:cNvPr id="46" name="Text Box 47"/>
            <p:cNvSpPr txBox="1"/>
            <p:nvPr/>
          </p:nvSpPr>
          <p:spPr>
            <a:xfrm>
              <a:off x="7309" y="2358"/>
              <a:ext cx="912" cy="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 dirty="0"/>
                <a:t>(a)</a:t>
              </a:r>
              <a:endParaRPr lang="x-none" altLang="en-US" dirty="0"/>
            </a:p>
          </p:txBody>
        </p:sp>
      </p:grpSp>
      <p:sp>
        <p:nvSpPr>
          <p:cNvPr id="47" name="テキスト ボックス 16"/>
          <p:cNvSpPr txBox="1"/>
          <p:nvPr/>
        </p:nvSpPr>
        <p:spPr>
          <a:xfrm>
            <a:off x="-291" y="5206543"/>
            <a:ext cx="3824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ja-JP" dirty="0"/>
              <a:t>Photoelectron energy</a:t>
            </a:r>
            <a:r>
              <a:rPr kumimoji="1" lang="ja-JP" altLang="en-US" dirty="0"/>
              <a:t>：</a:t>
            </a:r>
            <a:r>
              <a:rPr kumimoji="1" lang="en-US" altLang="ja-JP" dirty="0"/>
              <a:t>379.1 eV</a:t>
            </a:r>
            <a:endParaRPr kumimoji="1" lang="en-US" altLang="ja-JP" dirty="0"/>
          </a:p>
          <a:p>
            <a:r>
              <a:rPr kumimoji="1" lang="en-US" altLang="ja-JP" dirty="0" err="1"/>
              <a:t>lmax</a:t>
            </a:r>
            <a:r>
              <a:rPr kumimoji="1" lang="ja-JP" altLang="en-US" dirty="0"/>
              <a:t>：</a:t>
            </a:r>
            <a:r>
              <a:rPr kumimoji="1" lang="en-US" altLang="ja-JP" dirty="0"/>
              <a:t>24</a:t>
            </a:r>
            <a:endParaRPr kumimoji="1" lang="en-US" altLang="ja-JP" dirty="0"/>
          </a:p>
          <a:p>
            <a:r>
              <a:rPr kumimoji="1" lang="en-US" altLang="ja-JP" dirty="0"/>
              <a:t>Dimension of K</a:t>
            </a:r>
            <a:r>
              <a:rPr kumimoji="1" lang="ja-JP" altLang="en-US" dirty="0"/>
              <a:t>：</a:t>
            </a:r>
            <a:r>
              <a:rPr kumimoji="1" lang="en-US" altLang="ja-JP" dirty="0"/>
              <a:t>4375</a:t>
            </a:r>
            <a:endParaRPr kumimoji="1" lang="en-US" altLang="ja-JP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30" y="189865"/>
            <a:ext cx="10515600" cy="1325563"/>
          </a:xfrm>
        </p:spPr>
        <p:txBody>
          <a:bodyPr/>
          <a:p>
            <a:r>
              <a:rPr lang="x-none" altLang="en-US">
                <a:sym typeface="+mn-ea"/>
              </a:rPr>
              <a:t>Real part</a:t>
            </a:r>
            <a:r>
              <a:rPr lang="en-US" altLang="x-none">
                <a:sym typeface="+mn-ea"/>
              </a:rPr>
              <a:t> of the </a:t>
            </a:r>
            <a:r>
              <a:rPr lang="x-none" altLang="en-US">
                <a:sym typeface="+mn-ea"/>
              </a:rPr>
              <a:t>matrix elements</a:t>
            </a:r>
            <a:r>
              <a:rPr lang="en-US" altLang="x-none">
                <a:sym typeface="+mn-ea"/>
              </a:rPr>
              <a:t> of </a:t>
            </a:r>
            <a:r>
              <a:rPr lang="x-none" altLang="en-US">
                <a:sym typeface="+mn-ea"/>
              </a:rPr>
              <a:t>K’ and K in  ~ eigenvalues decomposition</a:t>
            </a:r>
            <a:endParaRPr lang="en-US"/>
          </a:p>
        </p:txBody>
      </p:sp>
      <p:pic>
        <p:nvPicPr>
          <p:cNvPr id="4" name="Picture 3" descr="block_1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0630" y="2286000"/>
            <a:ext cx="9144000" cy="3657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772015" y="346710"/>
            <a:ext cx="2204085" cy="1938655"/>
            <a:chOff x="14378" y="250"/>
            <a:chExt cx="3471" cy="3053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en-US" baseline="30000"/>
                <a:t>1</a:t>
              </a:r>
              <a:endParaRPr 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  <p:grpSp>
        <p:nvGrpSpPr>
          <p:cNvPr id="13" name="Group 51"/>
          <p:cNvGrpSpPr/>
          <p:nvPr/>
        </p:nvGrpSpPr>
        <p:grpSpPr>
          <a:xfrm flipH="1">
            <a:off x="507709" y="1340054"/>
            <a:ext cx="1136650" cy="4983009"/>
            <a:chOff x="6246" y="2358"/>
            <a:chExt cx="1975" cy="8246"/>
          </a:xfrm>
        </p:grpSpPr>
        <p:grpSp>
          <p:nvGrpSpPr>
            <p:cNvPr id="15" name="Group 27"/>
            <p:cNvGrpSpPr/>
            <p:nvPr/>
          </p:nvGrpSpPr>
          <p:grpSpPr>
            <a:xfrm>
              <a:off x="7304" y="3508"/>
              <a:ext cx="599" cy="7096"/>
              <a:chOff x="13264" y="3508"/>
              <a:chExt cx="599" cy="7096"/>
            </a:xfrm>
          </p:grpSpPr>
          <p:cxnSp>
            <p:nvCxnSpPr>
              <p:cNvPr id="16" name="Straight Arrow Connector 26"/>
              <p:cNvCxnSpPr/>
              <p:nvPr/>
            </p:nvCxnSpPr>
            <p:spPr>
              <a:xfrm flipH="1" flipV="1">
                <a:off x="13566" y="3508"/>
                <a:ext cx="11" cy="7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19"/>
              <p:cNvSpPr/>
              <p:nvPr/>
            </p:nvSpPr>
            <p:spPr>
              <a:xfrm>
                <a:off x="13269" y="4486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39" name="Oval 20"/>
              <p:cNvSpPr/>
              <p:nvPr/>
            </p:nvSpPr>
            <p:spPr>
              <a:xfrm>
                <a:off x="13269" y="5372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0" name="Oval 21"/>
              <p:cNvSpPr/>
              <p:nvPr/>
            </p:nvSpPr>
            <p:spPr>
              <a:xfrm>
                <a:off x="13264" y="6235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1" name="Oval 22"/>
              <p:cNvSpPr/>
              <p:nvPr/>
            </p:nvSpPr>
            <p:spPr>
              <a:xfrm>
                <a:off x="13269" y="7098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2" name="Oval 23"/>
              <p:cNvSpPr/>
              <p:nvPr/>
            </p:nvSpPr>
            <p:spPr>
              <a:xfrm>
                <a:off x="13264" y="7961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3" name="Oval 24"/>
              <p:cNvSpPr/>
              <p:nvPr/>
            </p:nvSpPr>
            <p:spPr>
              <a:xfrm>
                <a:off x="13269" y="8824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4" name="Oval 25"/>
              <p:cNvSpPr/>
              <p:nvPr/>
            </p:nvSpPr>
            <p:spPr>
              <a:xfrm>
                <a:off x="13269" y="9687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45" name="Text Box 43"/>
            <p:cNvSpPr txBox="1"/>
            <p:nvPr/>
          </p:nvSpPr>
          <p:spPr>
            <a:xfrm>
              <a:off x="6246" y="9762"/>
              <a:ext cx="719" cy="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 dirty="0"/>
                <a:t>Ni</a:t>
              </a:r>
              <a:endParaRPr lang="x-none" altLang="en-US" dirty="0"/>
            </a:p>
          </p:txBody>
        </p:sp>
        <p:sp>
          <p:nvSpPr>
            <p:cNvPr id="46" name="Text Box 47"/>
            <p:cNvSpPr txBox="1"/>
            <p:nvPr/>
          </p:nvSpPr>
          <p:spPr>
            <a:xfrm>
              <a:off x="7309" y="2358"/>
              <a:ext cx="912" cy="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 dirty="0"/>
                <a:t>(a)</a:t>
              </a:r>
              <a:endParaRPr lang="x-none" altLang="en-US" dirty="0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Group 13"/>
          <p:cNvGrpSpPr/>
          <p:nvPr/>
        </p:nvGrpSpPr>
        <p:grpSpPr>
          <a:xfrm>
            <a:off x="9772015" y="34671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2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  <p:pic>
        <p:nvPicPr>
          <p:cNvPr id="4" name="Picture 3" descr="block_2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33743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3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1445" y="1849755"/>
            <a:ext cx="9144000" cy="3657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772015" y="34671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3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4_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123440"/>
            <a:ext cx="9144000" cy="3657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772015" y="34671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4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5_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4310" y="2292350"/>
            <a:ext cx="9144000" cy="3657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772015" y="34671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5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6_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943100"/>
            <a:ext cx="9144000" cy="3657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772015" y="34671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6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7_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5775" y="2095500"/>
            <a:ext cx="9144000" cy="3657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772015" y="34671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7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1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968500"/>
            <a:ext cx="9144000" cy="36576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9737090" y="495935"/>
            <a:ext cx="2152650" cy="1558925"/>
            <a:chOff x="14525" y="862"/>
            <a:chExt cx="3390" cy="2455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en-US" baseline="30000"/>
                <a:t>12</a:t>
              </a:r>
              <a:endParaRPr lang="en-US" baseline="3000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9737090" y="495935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21</a:t>
              </a:r>
              <a:endParaRPr lang="x-none" altLang="en-US" baseline="3000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2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8110" y="215963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Is the kernel matrix hermitian ?</a:t>
            </a:r>
            <a:endParaRPr lang="x-non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x-none" altLang="en-US"/>
                  <a:t>If a matirx is hermitian, all its eigenvalues are real.</a:t>
                </a:r>
                <a:endParaRPr lang="x-none" altLang="en-US"/>
              </a:p>
              <a:p>
                <a:r>
                  <a:rPr lang="x-none" altLang="en-US"/>
                  <a:t>If the eigenvalues are complex in general, it is not hermitian.</a:t>
                </a:r>
                <a:endParaRPr lang="x-none" altLang="en-US"/>
              </a:p>
              <a:p>
                <a:endParaRPr lang="x-none" altLang="en-US"/>
              </a:p>
              <a:p>
                <a:r>
                  <a:rPr lang="x-none" altLang="en-US"/>
                  <a:t>If hermitian:</a:t>
                </a:r>
                <a:endParaRPr lang="x-none" altLang="en-US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=|</m:t>
                    </m:r>
                    <m:sSub>
                      <m:sSub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𝜆</m:t>
                        </m:r>
                      </m:e>
                      <m:sub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|</m:t>
                    </m:r>
                  </m:oMath>
                </a14:m>
                <a:r>
                  <a:rPr lang="en-US" altLang="x-none"/>
                  <a:t>...(a)</a:t>
                </a:r>
                <a:endParaRPr lang="en-US" altLang="x-none"/>
              </a:p>
              <a:p>
                <a:pPr algn="l">
                  <a:buFont typeface="Arial" panose="02080604020202020204" pitchFamily="34" charset="0"/>
                  <a:buChar char="•"/>
                </a:pPr>
                <a:r>
                  <a:rPr lang="en-US" altLang="x-none"/>
                  <a:t>If not:</a:t>
                </a:r>
                <a:endParaRPr lang="en-US" altLang="x-none"/>
              </a:p>
              <a:p>
                <a:pPr marL="0" indent="0" algn="ctr">
                  <a:buFont typeface="Arial" panose="0208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𝐾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altLang="x-none">
                    <a:sym typeface="+mn-ea"/>
                  </a:rPr>
                  <a:t>...(</a:t>
                </a:r>
                <a:r>
                  <a:rPr lang="x-none" altLang="en-US">
                    <a:sym typeface="+mn-ea"/>
                  </a:rPr>
                  <a:t>b</a:t>
                </a:r>
                <a:r>
                  <a:rPr lang="en-US" altLang="x-none">
                    <a:sym typeface="+mn-ea"/>
                  </a:rPr>
                  <a:t>)</a:t>
                </a:r>
                <a:endParaRPr lang="en-US" altLang="x-none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sz="2000">
                <a:sym typeface="+mn-ea"/>
              </a:rPr>
              <a:t>Imaginary part</a:t>
            </a:r>
            <a:r>
              <a:rPr lang="en-US" altLang="x-none" sz="2000">
                <a:sym typeface="+mn-ea"/>
              </a:rPr>
              <a:t> of the </a:t>
            </a:r>
            <a:r>
              <a:rPr lang="x-none" altLang="en-US" sz="2000">
                <a:sym typeface="+mn-ea"/>
              </a:rPr>
              <a:t>matrix elements</a:t>
            </a:r>
            <a:r>
              <a:rPr lang="en-US" altLang="x-none" sz="2000">
                <a:sym typeface="+mn-ea"/>
              </a:rPr>
              <a:t> of </a:t>
            </a:r>
            <a:r>
              <a:rPr lang="x-none" altLang="en-US" sz="2000">
                <a:sym typeface="+mn-ea"/>
              </a:rPr>
              <a:t>K’ and K in  ~ eigenvalues decomposition</a:t>
            </a:r>
            <a:endParaRPr lang="en-US" sz="2000"/>
          </a:p>
        </p:txBody>
      </p:sp>
      <p:grpSp>
        <p:nvGrpSpPr>
          <p:cNvPr id="14" name="Group 13"/>
          <p:cNvGrpSpPr/>
          <p:nvPr/>
        </p:nvGrpSpPr>
        <p:grpSpPr>
          <a:xfrm>
            <a:off x="9669780" y="149860"/>
            <a:ext cx="2204085" cy="1938655"/>
            <a:chOff x="14378" y="250"/>
            <a:chExt cx="3471" cy="3053"/>
          </a:xfrm>
        </p:grpSpPr>
        <p:sp>
          <p:nvSpPr>
            <p:cNvPr id="4" name="Rectangles 3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en-US" baseline="30000"/>
                <a:t>1</a:t>
              </a:r>
              <a:endParaRPr lang="en-US" baseline="30000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  <p:pic>
        <p:nvPicPr>
          <p:cNvPr id="11" name="Picture 10" descr="block_1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290" y="217487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Group 13"/>
          <p:cNvGrpSpPr/>
          <p:nvPr/>
        </p:nvGrpSpPr>
        <p:grpSpPr>
          <a:xfrm>
            <a:off x="9669780" y="149860"/>
            <a:ext cx="2204085" cy="1939290"/>
            <a:chOff x="14378" y="250"/>
            <a:chExt cx="3471" cy="3054"/>
          </a:xfrm>
        </p:grpSpPr>
        <p:sp>
          <p:nvSpPr>
            <p:cNvPr id="4" name="Rectangles 3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2</a:t>
              </a:r>
              <a:endParaRPr lang="x-none" altLang="en-US" baseline="30000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  <p:pic>
        <p:nvPicPr>
          <p:cNvPr id="11" name="Picture 10" descr="block_2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0680" y="222567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3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4305" y="1920240"/>
            <a:ext cx="9144000" cy="3657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669780" y="14986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3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4_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3655" y="1888490"/>
            <a:ext cx="9144000" cy="3657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669780" y="14986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4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5_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0680" y="2134235"/>
            <a:ext cx="9144000" cy="3657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669780" y="14986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5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6_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220" y="2224405"/>
            <a:ext cx="9144000" cy="3657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669780" y="14986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6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7_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861185"/>
            <a:ext cx="9144000" cy="3657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669780" y="14986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7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1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5475" y="1842135"/>
            <a:ext cx="9144000" cy="36576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9737090" y="495935"/>
            <a:ext cx="2152650" cy="1558925"/>
            <a:chOff x="14525" y="862"/>
            <a:chExt cx="3390" cy="2455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en-US" baseline="30000"/>
                <a:t>12</a:t>
              </a:r>
              <a:endParaRPr lang="en-US" baseline="3000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2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740" y="1714500"/>
            <a:ext cx="9144000" cy="36576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9737090" y="495935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21</a:t>
              </a:r>
              <a:endParaRPr lang="x-none" altLang="en-US" baseline="3000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745" y="258445"/>
            <a:ext cx="10581640" cy="1325880"/>
          </a:xfrm>
        </p:spPr>
        <p:txBody>
          <a:bodyPr/>
          <a:p>
            <a:r>
              <a:rPr lang="en-US" altLang="x-none" sz="2000"/>
              <a:t>Modulus of the </a:t>
            </a:r>
            <a:r>
              <a:rPr lang="x-none" altLang="en-US" sz="2000">
                <a:sym typeface="+mn-ea"/>
              </a:rPr>
              <a:t>matrix elements</a:t>
            </a:r>
            <a:r>
              <a:rPr lang="en-US" altLang="x-none" sz="2000">
                <a:sym typeface="+mn-ea"/>
              </a:rPr>
              <a:t> of </a:t>
            </a:r>
            <a:r>
              <a:rPr lang="x-none" altLang="en-US" sz="2000"/>
              <a:t>K’ and K in  ~ eigenvalues decomposition</a:t>
            </a:r>
            <a:endParaRPr lang="x-none" altLang="en-US" sz="2000"/>
          </a:p>
        </p:txBody>
      </p:sp>
      <p:pic>
        <p:nvPicPr>
          <p:cNvPr id="5" name="Picture 4" descr="block_1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970" y="2350770"/>
            <a:ext cx="9935845" cy="397446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130030" y="158750"/>
            <a:ext cx="2204085" cy="1938655"/>
            <a:chOff x="14378" y="250"/>
            <a:chExt cx="3471" cy="3053"/>
          </a:xfrm>
        </p:grpSpPr>
        <p:sp>
          <p:nvSpPr>
            <p:cNvPr id="4" name="Rectangles 3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en-US" baseline="30000"/>
                <a:t>1</a:t>
              </a:r>
              <a:endParaRPr lang="en-US" baseline="30000"/>
            </a:p>
          </p:txBody>
        </p:sp>
        <p:cxnSp>
          <p:nvCxnSpPr>
            <p:cNvPr id="3" name="Straight Arrow Connector 2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  <p:cxnSp>
        <p:nvCxnSpPr>
          <p:cNvPr id="13" name="Straight Arrow Connector 12"/>
          <p:cNvCxnSpPr>
            <a:stCxn id="9" idx="1"/>
          </p:cNvCxnSpPr>
          <p:nvPr/>
        </p:nvCxnSpPr>
        <p:spPr>
          <a:xfrm flipH="1">
            <a:off x="6271260" y="781050"/>
            <a:ext cx="3491865" cy="153860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49555"/>
            <a:ext cx="10515600" cy="1325563"/>
          </a:xfrm>
        </p:spPr>
        <p:txBody>
          <a:bodyPr/>
          <a:lstStyle/>
          <a:p>
            <a:r>
              <a:rPr lang="en-US"/>
              <a:t>Hermitianization</a:t>
            </a:r>
            <a:r>
              <a:rPr lang="x-none" altLang="en-US"/>
              <a:t> ~ method ~</a:t>
            </a:r>
            <a:endParaRPr lang="x-non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Kernel matrix: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𝐺𝑇</m:t>
                    </m:r>
                  </m:oMath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x-none" altLang="en-US"/>
                  <a:t>T-matirx: diagonal in Muffin-tin  potential</a:t>
                </a:r>
                <a:endParaRPr lang="x-none" altLang="en-US"/>
              </a:p>
              <a:p>
                <a:pPr marL="0" indent="0">
                  <a:buFont typeface="Arial" panose="02080604020202020204" pitchFamily="34" charset="0"/>
                  <a:buNone/>
                </a:pPr>
                <a:r>
                  <a:rPr lang="x-none" altLang="en-US"/>
                  <a:t>--&gt;</a:t>
                </a:r>
                <a:endParaRPr lang="x-none" altLang="en-US"/>
              </a:p>
              <a:p>
                <a:pPr marL="0" indent="0">
                  <a:buFont typeface="Arial" panose="02080604020202020204" pitchFamily="34" charset="0"/>
                  <a:buNone/>
                </a:pPr>
                <a:r>
                  <a:rPr lang="x-none" altLang="en-US"/>
                  <a:t>I did:</a:t>
                </a:r>
                <a:endParaRPr lang="x-none" altLang="en-US"/>
              </a:p>
              <a:p>
                <a:pPr marL="0" indent="0">
                  <a:buFont typeface="Arial" panose="0208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𝑖</m:t>
                          </m:r>
                        </m:sup>
                      </m:sSup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=&gt;</m:t>
                      </m:r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𝑅𝑒</m:t>
                      </m:r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sSup>
                        <m:sSup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𝑖</m:t>
                          </m:r>
                        </m:sup>
                      </m:sSup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), </m:t>
                      </m:r>
                      <m:sSup>
                        <m:sSup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𝑖𝑗</m:t>
                          </m:r>
                        </m:sup>
                      </m:sSup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=&gt; </m:t>
                      </m:r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𝑅𝑒</m:t>
                      </m:r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f>
                        <m:f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𝑖𝑗</m:t>
                                  </m:r>
                                </m:sup>
                              </m:sSup>
                              <m: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+</m:t>
                              </m:r>
                              <m: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𝑗𝑖</m:t>
                              </m:r>
                            </m:sup>
                          </m:sSup>
                        </m:num>
                        <m:den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2</m:t>
                          </m:r>
                        </m:den>
                      </m:f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)=</m:t>
                      </m:r>
                      <m:sSup>
                        <m:sSup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𝑗𝑖</m:t>
                          </m:r>
                        </m:sup>
                      </m:sSup>
                    </m:oMath>
                  </m:oMathPara>
                </a14:m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buFont typeface="Arial" panose="02080604020202020204" pitchFamily="34" charset="0"/>
                  <a:buChar char="•"/>
                </a:pPr>
                <a:r>
                  <a:rPr lang="en-US" altLang="x-none">
                    <a:latin typeface="DejaVu Math TeX Gyre" panose="02000503000000000000" charset="0"/>
                    <a:cs typeface="DejaVu Math TeX Gyre" panose="02000503000000000000" charset="0"/>
                  </a:rPr>
                  <a:t>I have checked that this transformation makes K</a:t>
                </a:r>
                <a:endParaRPr lang="en-US" altLang="x-none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Font typeface="Arial" panose="02080604020202020204" pitchFamily="34" charset="0"/>
                  <a:buNone/>
                </a:pPr>
                <a:r>
                  <a:rPr lang="en-US" altLang="x-none">
                    <a:latin typeface="DejaVu Math TeX Gyre" panose="02000503000000000000" charset="0"/>
                    <a:cs typeface="DejaVu Math TeX Gyre" panose="02000503000000000000" charset="0"/>
                  </a:rPr>
                  <a:t>real and symmetric and (a) is met !</a:t>
                </a:r>
                <a:endParaRPr lang="en-US" altLang="x-none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Font typeface="Arial" panose="02080604020202020204" pitchFamily="34" charset="0"/>
                  <a:buNone/>
                </a:pPr>
                <a:r>
                  <a:rPr lang="en-US" altLang="x-none">
                    <a:latin typeface="DejaVu Math TeX Gyre" panose="02000503000000000000" charset="0"/>
                    <a:cs typeface="DejaVu Math TeX Gyre" panose="02000503000000000000" charset="0"/>
                  </a:rPr>
                  <a:t>--&gt;</a:t>
                </a:r>
                <a:endParaRPr lang="en-US" altLang="x-none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Font typeface="Arial" panose="02080604020202020204" pitchFamily="34" charset="0"/>
                  <a:buNone/>
                </a:pPr>
                <a:r>
                  <a:rPr lang="en-US" altLang="x-none">
                    <a:latin typeface="DejaVu Math TeX Gyre" panose="02000503000000000000" charset="0"/>
                    <a:cs typeface="DejaVu Math TeX Gyre" panose="02000503000000000000" charset="0"/>
                  </a:rPr>
                  <a:t>The real and symmetric </a:t>
                </a:r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</a:rPr>
                  <a:t>(hermitian) </a:t>
                </a:r>
                <a:r>
                  <a:rPr lang="en-US" altLang="x-none">
                    <a:latin typeface="DejaVu Math TeX Gyre" panose="02000503000000000000" charset="0"/>
                    <a:cs typeface="DejaVu Math TeX Gyre" panose="02000503000000000000" charset="0"/>
                  </a:rPr>
                  <a:t>matirx,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𝐾</m:t>
                        </m:r>
                      </m:e>
                      <m:sup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</a:rPr>
                  <a:t> is here !</a:t>
                </a:r>
                <a:endParaRPr lang="x-none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7454900" y="1223645"/>
            <a:ext cx="4213860" cy="3898265"/>
            <a:chOff x="11630" y="3364"/>
            <a:chExt cx="6636" cy="6139"/>
          </a:xfrm>
        </p:grpSpPr>
        <p:sp>
          <p:nvSpPr>
            <p:cNvPr id="4" name="Rectangles 3"/>
            <p:cNvSpPr/>
            <p:nvPr/>
          </p:nvSpPr>
          <p:spPr>
            <a:xfrm>
              <a:off x="11631" y="3420"/>
              <a:ext cx="1659" cy="152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s 4"/>
            <p:cNvSpPr/>
            <p:nvPr/>
          </p:nvSpPr>
          <p:spPr>
            <a:xfrm>
              <a:off x="13290" y="4941"/>
              <a:ext cx="1659" cy="152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s 5"/>
            <p:cNvSpPr/>
            <p:nvPr/>
          </p:nvSpPr>
          <p:spPr>
            <a:xfrm>
              <a:off x="14949" y="6462"/>
              <a:ext cx="1659" cy="152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s 6"/>
            <p:cNvSpPr/>
            <p:nvPr/>
          </p:nvSpPr>
          <p:spPr>
            <a:xfrm>
              <a:off x="16608" y="7983"/>
              <a:ext cx="1659" cy="152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16608" y="4941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4949" y="4941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1631" y="4941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s 10"/>
            <p:cNvSpPr/>
            <p:nvPr/>
          </p:nvSpPr>
          <p:spPr>
            <a:xfrm>
              <a:off x="16608" y="3420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s 11"/>
            <p:cNvSpPr/>
            <p:nvPr/>
          </p:nvSpPr>
          <p:spPr>
            <a:xfrm>
              <a:off x="14949" y="3420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s 12"/>
            <p:cNvSpPr/>
            <p:nvPr/>
          </p:nvSpPr>
          <p:spPr>
            <a:xfrm>
              <a:off x="13290" y="3420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s 13"/>
            <p:cNvSpPr/>
            <p:nvPr/>
          </p:nvSpPr>
          <p:spPr>
            <a:xfrm>
              <a:off x="16608" y="6462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s 14"/>
            <p:cNvSpPr/>
            <p:nvPr/>
          </p:nvSpPr>
          <p:spPr>
            <a:xfrm>
              <a:off x="13290" y="6462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s 15"/>
            <p:cNvSpPr/>
            <p:nvPr/>
          </p:nvSpPr>
          <p:spPr>
            <a:xfrm>
              <a:off x="11631" y="6462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3290" y="7983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s 17"/>
            <p:cNvSpPr/>
            <p:nvPr/>
          </p:nvSpPr>
          <p:spPr>
            <a:xfrm>
              <a:off x="11631" y="7983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s 18"/>
            <p:cNvSpPr/>
            <p:nvPr/>
          </p:nvSpPr>
          <p:spPr>
            <a:xfrm>
              <a:off x="14949" y="7983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2025" y="3891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</a:t>
              </a:r>
              <a:r>
                <a:rPr lang="en-US" baseline="30000"/>
                <a:t>1</a:t>
              </a:r>
              <a:endParaRPr lang="en-US" baseline="30000"/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12025" y="3890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</a:t>
              </a:r>
              <a:r>
                <a:rPr lang="en-US" baseline="30000"/>
                <a:t>1</a:t>
              </a:r>
              <a:endParaRPr lang="en-US" baseline="30000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3774" y="5411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</a:t>
              </a:r>
              <a:r>
                <a:rPr lang="en-US" baseline="30000"/>
                <a:t>2</a:t>
              </a:r>
              <a:endParaRPr lang="en-US" baseline="30000"/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17100" y="8453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</a:t>
              </a:r>
              <a:r>
                <a:rPr lang="en-US" baseline="30000"/>
                <a:t>4</a:t>
              </a:r>
              <a:endParaRPr lang="en-US" baseline="30000"/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15253" y="7069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</a:t>
              </a:r>
              <a:r>
                <a:rPr lang="en-US" baseline="30000"/>
                <a:t>3</a:t>
              </a:r>
              <a:endParaRPr lang="en-US" baseline="30000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3684" y="3994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en-US" baseline="30000"/>
                <a:t>12</a:t>
              </a:r>
              <a:endParaRPr lang="en-US" baseline="30000"/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15343" y="5412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x-none" altLang="en-US" baseline="30000"/>
                <a:t>23</a:t>
              </a:r>
              <a:endParaRPr lang="x-none" altLang="en-US" baseline="30000"/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12025" y="5411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en-US" baseline="30000"/>
                <a:t>21</a:t>
              </a:r>
              <a:endParaRPr lang="en-US" baseline="30000"/>
            </a:p>
          </p:txBody>
        </p:sp>
        <p:sp>
          <p:nvSpPr>
            <p:cNvPr id="29" name="Text Box 28"/>
            <p:cNvSpPr txBox="1"/>
            <p:nvPr/>
          </p:nvSpPr>
          <p:spPr>
            <a:xfrm>
              <a:off x="16808" y="3994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x-none" altLang="en-US" baseline="30000"/>
                <a:t>14</a:t>
              </a:r>
              <a:endParaRPr lang="x-none" altLang="en-US" baseline="30000"/>
            </a:p>
          </p:txBody>
        </p:sp>
        <p:sp>
          <p:nvSpPr>
            <p:cNvPr id="30" name="Text Box 29"/>
            <p:cNvSpPr txBox="1"/>
            <p:nvPr/>
          </p:nvSpPr>
          <p:spPr>
            <a:xfrm>
              <a:off x="15246" y="3994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x-none" altLang="en-US" baseline="30000"/>
                <a:t>13</a:t>
              </a:r>
              <a:endParaRPr lang="x-none" altLang="en-US" baseline="30000"/>
            </a:p>
          </p:txBody>
        </p:sp>
        <p:sp>
          <p:nvSpPr>
            <p:cNvPr id="31" name="Text Box 30"/>
            <p:cNvSpPr txBox="1"/>
            <p:nvPr/>
          </p:nvSpPr>
          <p:spPr>
            <a:xfrm>
              <a:off x="12115" y="6932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x-none" altLang="en-US" baseline="30000"/>
                <a:t>31</a:t>
              </a:r>
              <a:endParaRPr lang="x-none" altLang="en-US" baseline="30000"/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13684" y="6829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x-none" altLang="en-US" baseline="30000"/>
                <a:t>32</a:t>
              </a:r>
              <a:endParaRPr lang="x-none" altLang="en-US" baseline="30000"/>
            </a:p>
          </p:txBody>
        </p:sp>
        <p:sp>
          <p:nvSpPr>
            <p:cNvPr id="33" name="Text Box 32"/>
            <p:cNvSpPr txBox="1"/>
            <p:nvPr/>
          </p:nvSpPr>
          <p:spPr>
            <a:xfrm>
              <a:off x="16912" y="5514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x-none" altLang="en-US" baseline="30000"/>
                <a:t>24</a:t>
              </a:r>
              <a:endParaRPr lang="x-none" altLang="en-US" baseline="30000"/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15246" y="8390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x-none" altLang="en-US" baseline="30000"/>
                <a:t>43</a:t>
              </a:r>
              <a:endParaRPr lang="x-none" altLang="en-US" baseline="30000"/>
            </a:p>
          </p:txBody>
        </p:sp>
        <p:sp>
          <p:nvSpPr>
            <p:cNvPr id="35" name="Text Box 34"/>
            <p:cNvSpPr txBox="1"/>
            <p:nvPr/>
          </p:nvSpPr>
          <p:spPr>
            <a:xfrm>
              <a:off x="13586" y="8247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x-none" altLang="en-US" baseline="30000"/>
                <a:t>42</a:t>
              </a:r>
              <a:endParaRPr lang="x-none" altLang="en-US" baseline="30000"/>
            </a:p>
          </p:txBody>
        </p:sp>
        <p:sp>
          <p:nvSpPr>
            <p:cNvPr id="36" name="Text Box 35"/>
            <p:cNvSpPr txBox="1"/>
            <p:nvPr/>
          </p:nvSpPr>
          <p:spPr>
            <a:xfrm>
              <a:off x="12025" y="8382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x-none" altLang="en-US" baseline="30000"/>
                <a:t>41</a:t>
              </a:r>
              <a:endParaRPr lang="x-none" altLang="en-US" baseline="30000"/>
            </a:p>
          </p:txBody>
        </p:sp>
        <p:sp>
          <p:nvSpPr>
            <p:cNvPr id="37" name="Text Box 36"/>
            <p:cNvSpPr txBox="1"/>
            <p:nvPr/>
          </p:nvSpPr>
          <p:spPr>
            <a:xfrm>
              <a:off x="17078" y="6933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x-none" altLang="en-US" baseline="30000"/>
                <a:t>34</a:t>
              </a:r>
              <a:endParaRPr lang="x-none" altLang="en-US" baseline="30000"/>
            </a:p>
          </p:txBody>
        </p:sp>
        <p:sp>
          <p:nvSpPr>
            <p:cNvPr id="38" name="Oval 37"/>
            <p:cNvSpPr/>
            <p:nvPr/>
          </p:nvSpPr>
          <p:spPr>
            <a:xfrm>
              <a:off x="13423" y="3553"/>
              <a:ext cx="235" cy="2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3416" y="3891"/>
              <a:ext cx="235" cy="2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3423" y="4247"/>
              <a:ext cx="235" cy="2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3416" y="4594"/>
              <a:ext cx="235" cy="2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1790" y="5026"/>
              <a:ext cx="235" cy="2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2115" y="5026"/>
              <a:ext cx="235" cy="2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2433" y="5026"/>
              <a:ext cx="235" cy="2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12751" y="5026"/>
              <a:ext cx="235" cy="2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s 45"/>
            <p:cNvSpPr/>
            <p:nvPr/>
          </p:nvSpPr>
          <p:spPr>
            <a:xfrm>
              <a:off x="13326" y="3364"/>
              <a:ext cx="415" cy="163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s 46"/>
            <p:cNvSpPr/>
            <p:nvPr/>
          </p:nvSpPr>
          <p:spPr>
            <a:xfrm rot="5400000">
              <a:off x="12239" y="4334"/>
              <a:ext cx="415" cy="163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7455535" y="1044575"/>
            <a:ext cx="0" cy="2990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509000" y="1044575"/>
            <a:ext cx="0" cy="2990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 Box 50"/>
          <p:cNvSpPr txBox="1"/>
          <p:nvPr/>
        </p:nvSpPr>
        <p:spPr>
          <a:xfrm>
            <a:off x="7473315" y="855345"/>
            <a:ext cx="1343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(lmax+1)</a:t>
            </a:r>
            <a:r>
              <a:rPr lang="x-none" altLang="en-US" baseline="30000"/>
              <a:t>2</a:t>
            </a:r>
            <a:endParaRPr lang="x-none" altLang="en-US" baseline="30000"/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7473315" y="0"/>
            <a:ext cx="8890" cy="421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1660505" y="0"/>
            <a:ext cx="8890" cy="421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 Box 53"/>
          <p:cNvSpPr txBox="1"/>
          <p:nvPr/>
        </p:nvSpPr>
        <p:spPr>
          <a:xfrm>
            <a:off x="8882380" y="53340"/>
            <a:ext cx="163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(lmax+1)</a:t>
            </a:r>
            <a:r>
              <a:rPr lang="x-none" altLang="en-US" baseline="30000"/>
              <a:t>2</a:t>
            </a:r>
            <a:r>
              <a:rPr lang="x-none" altLang="en-US"/>
              <a:t>*Nat</a:t>
            </a:r>
            <a:endParaRPr lang="x-none" altLang="en-US" baseline="30000"/>
          </a:p>
        </p:txBody>
      </p:sp>
      <p:cxnSp>
        <p:nvCxnSpPr>
          <p:cNvPr id="55" name="Straight Connector 54"/>
          <p:cNvCxnSpPr>
            <a:endCxn id="54" idx="1"/>
          </p:cNvCxnSpPr>
          <p:nvPr/>
        </p:nvCxnSpPr>
        <p:spPr>
          <a:xfrm>
            <a:off x="7556500" y="236855"/>
            <a:ext cx="1325880" cy="635"/>
          </a:xfrm>
          <a:prstGeom prst="line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0356215" y="249555"/>
            <a:ext cx="1325880" cy="635"/>
          </a:xfrm>
          <a:prstGeom prst="line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block_2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0" y="2002790"/>
            <a:ext cx="9144000" cy="3657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607060"/>
            <a:ext cx="2204085" cy="1499870"/>
            <a:chOff x="14378" y="956"/>
            <a:chExt cx="3471" cy="2362"/>
          </a:xfrm>
        </p:grpSpPr>
        <p:sp>
          <p:nvSpPr>
            <p:cNvPr id="4" name="Rectangles 3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2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3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0" y="2009775"/>
            <a:ext cx="9144000" cy="3657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607060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3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4_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4750" y="2411730"/>
            <a:ext cx="9144000" cy="3657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607060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4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5_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2172970"/>
            <a:ext cx="9144000" cy="3657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607060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5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6_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0" y="1941195"/>
            <a:ext cx="9144000" cy="3657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607060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6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7_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395" y="2172335"/>
            <a:ext cx="9144000" cy="3657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607060"/>
            <a:ext cx="2202815" cy="1499870"/>
            <a:chOff x="14378" y="956"/>
            <a:chExt cx="3469" cy="2362"/>
          </a:xfrm>
        </p:grpSpPr>
        <p:sp>
          <p:nvSpPr>
            <p:cNvPr id="5" name="Rectangles 4"/>
            <p:cNvSpPr/>
            <p:nvPr/>
          </p:nvSpPr>
          <p:spPr>
            <a:xfrm>
              <a:off x="15373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7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1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0" y="2418080"/>
            <a:ext cx="9144000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223375" y="547370"/>
            <a:ext cx="2152650" cy="1558925"/>
            <a:chOff x="14525" y="862"/>
            <a:chExt cx="3390" cy="2455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en-US" baseline="30000"/>
                <a:t>12</a:t>
              </a:r>
              <a:endParaRPr 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21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10" name="Picture 9" descr="block_2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220" y="210693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9223375" y="539115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13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1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0815" y="221107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3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0" y="1981200"/>
            <a:ext cx="9144000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31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Hermitianization</a:t>
            </a:r>
            <a:r>
              <a:rPr lang="x-none" altLang="en-US">
                <a:sym typeface="+mn-ea"/>
              </a:rPr>
              <a:t> ~ eigenvalues ~</a:t>
            </a:r>
            <a:br>
              <a:rPr lang="x-none" altLang="en-US"/>
            </a:b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7885" y="1584325"/>
            <a:ext cx="265938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abs(Eigenvalues):</a:t>
            </a:r>
            <a:endParaRPr lang="x-none" altLang="en-US"/>
          </a:p>
          <a:p>
            <a:endParaRPr lang="en-US"/>
          </a:p>
          <a:p>
            <a:r>
              <a:rPr lang="en-US"/>
              <a:t>1.85034                       </a:t>
            </a:r>
            <a:r>
              <a:rPr lang="en-US">
                <a:solidFill>
                  <a:srgbClr val="FF0000"/>
                </a:solidFill>
              </a:rPr>
              <a:t>&gt;1</a:t>
            </a:r>
            <a:endParaRPr lang="en-US"/>
          </a:p>
          <a:p>
            <a:r>
              <a:rPr lang="en-US"/>
              <a:t>1.76525                      </a:t>
            </a:r>
            <a:endParaRPr lang="en-US"/>
          </a:p>
          <a:p>
            <a:r>
              <a:rPr lang="en-US"/>
              <a:t>1.72166                      </a:t>
            </a:r>
            <a:endParaRPr lang="en-US"/>
          </a:p>
          <a:p>
            <a:r>
              <a:rPr lang="en-US"/>
              <a:t>1.56358                       </a:t>
            </a:r>
            <a:endParaRPr lang="en-US"/>
          </a:p>
          <a:p>
            <a:r>
              <a:rPr lang="en-US"/>
              <a:t>1.53792                       1.5283                       </a:t>
            </a:r>
            <a:endParaRPr lang="en-US"/>
          </a:p>
          <a:p>
            <a:r>
              <a:rPr lang="en-US"/>
              <a:t>1.49116</a:t>
            </a:r>
            <a:endParaRPr lang="en-US"/>
          </a:p>
          <a:p>
            <a:r>
              <a:rPr lang="en-US"/>
              <a:t>1.48269</a:t>
            </a:r>
            <a:endParaRPr lang="en-US"/>
          </a:p>
          <a:p>
            <a:r>
              <a:rPr lang="en-US"/>
              <a:t>1.47524</a:t>
            </a:r>
            <a:endParaRPr lang="en-US"/>
          </a:p>
          <a:p>
            <a:r>
              <a:rPr lang="en-US"/>
              <a:t>1.46331</a:t>
            </a:r>
            <a:endParaRPr lang="en-US"/>
          </a:p>
          <a:p>
            <a:r>
              <a:rPr lang="en-US"/>
              <a:t>1.46198</a:t>
            </a:r>
            <a:endParaRPr lang="en-US"/>
          </a:p>
          <a:p>
            <a:r>
              <a:rPr lang="en-US"/>
              <a:t>1.44232</a:t>
            </a:r>
            <a:endParaRPr lang="en-US"/>
          </a:p>
          <a:p>
            <a:r>
              <a:rPr lang="en-US"/>
              <a:t>1.43223</a:t>
            </a:r>
            <a:endParaRPr lang="en-US"/>
          </a:p>
          <a:p>
            <a:r>
              <a:rPr lang="en-US"/>
              <a:t>.</a:t>
            </a:r>
            <a:endParaRPr lang="en-US"/>
          </a:p>
          <a:p>
            <a:r>
              <a:rPr lang="en-US"/>
              <a:t>.</a:t>
            </a:r>
            <a:endParaRPr lang="en-US"/>
          </a:p>
          <a:p>
            <a:r>
              <a:rPr lang="en-US"/>
              <a:t>.</a:t>
            </a:r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3912870" y="3705225"/>
            <a:ext cx="1536700" cy="974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055995" y="3757930"/>
            <a:ext cx="4504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>
                <a:solidFill>
                  <a:srgbClr val="0070C0"/>
                </a:solidFill>
              </a:rPr>
              <a:t>What does this mean ?</a:t>
            </a:r>
            <a:endParaRPr lang="x-none" altLang="en-US"/>
          </a:p>
          <a:p>
            <a:r>
              <a:rPr lang="x-none" altLang="en-US">
                <a:solidFill>
                  <a:srgbClr val="0070C0"/>
                </a:solidFill>
              </a:rPr>
              <a:t>Could we renormalize those values &gt; 1</a:t>
            </a:r>
            <a:r>
              <a:rPr lang="en-US" altLang="x-none">
                <a:solidFill>
                  <a:srgbClr val="0070C0"/>
                </a:solidFill>
              </a:rPr>
              <a:t> ?</a:t>
            </a:r>
            <a:endParaRPr lang="en-US" altLang="x-none">
              <a:solidFill>
                <a:srgbClr val="0070C0"/>
              </a:solidFill>
            </a:endParaRPr>
          </a:p>
          <a:p>
            <a:r>
              <a:rPr lang="en-US" altLang="x-none">
                <a:solidFill>
                  <a:srgbClr val="0070C0"/>
                </a:solidFill>
              </a:rPr>
              <a:t>If yes, what is the optimized omega parameter ?</a:t>
            </a:r>
            <a:endParaRPr lang="en-US" altLang="x-none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1_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1724660"/>
            <a:ext cx="9144000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223375" y="539115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14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41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4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96469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9223375" y="539115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15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1_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0" y="209867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51</a:t>
              </a:r>
              <a:endParaRPr lang="x-none" altLang="en-US" baseline="3000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5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2775" y="227457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1_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7825" y="1917700"/>
            <a:ext cx="9144000" cy="36576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16</a:t>
              </a:r>
              <a:endParaRPr lang="x-none" altLang="en-US" baseline="3000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61</a:t>
              </a:r>
              <a:endParaRPr lang="x-none" altLang="en-US" baseline="3000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6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8940" y="210693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17</a:t>
              </a:r>
              <a:endParaRPr lang="x-none" altLang="en-US" baseline="3000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5" name="Picture 4" descr="block_1_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0" y="221107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71</a:t>
              </a:r>
              <a:endParaRPr lang="x-none" altLang="en-US" baseline="3000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7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225" y="228600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ym typeface="+mn-ea"/>
              </a:rPr>
              <a:t>Real part</a:t>
            </a:r>
            <a:r>
              <a:rPr lang="en-US" altLang="x-none">
                <a:sym typeface="+mn-ea"/>
              </a:rPr>
              <a:t> of the </a:t>
            </a:r>
            <a:r>
              <a:rPr lang="x-none" altLang="en-US">
                <a:sym typeface="+mn-ea"/>
              </a:rPr>
              <a:t>matrix elements</a:t>
            </a:r>
            <a:r>
              <a:rPr lang="en-US" altLang="x-none">
                <a:sym typeface="+mn-ea"/>
              </a:rPr>
              <a:t> of </a:t>
            </a:r>
            <a:r>
              <a:rPr lang="x-none" altLang="en-US">
                <a:sym typeface="+mn-ea"/>
              </a:rPr>
              <a:t>K’ and K in  ~ SVD</a:t>
            </a:r>
            <a:endParaRPr lang="en-US"/>
          </a:p>
        </p:txBody>
      </p:sp>
      <p:pic>
        <p:nvPicPr>
          <p:cNvPr id="4" name="Picture 3" descr="block_1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0" y="1831340"/>
            <a:ext cx="9144000" cy="3657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130030" y="158750"/>
            <a:ext cx="2204085" cy="1938655"/>
            <a:chOff x="14378" y="250"/>
            <a:chExt cx="3471" cy="3053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en-US" baseline="30000"/>
                <a:t>1</a:t>
              </a:r>
              <a:endParaRPr 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2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6845" y="2293620"/>
            <a:ext cx="9144000" cy="3657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130030" y="15875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2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66700"/>
            <a:ext cx="10515600" cy="1325563"/>
          </a:xfrm>
        </p:spPr>
        <p:txBody>
          <a:bodyPr/>
          <a:lstStyle/>
          <a:p>
            <a:r>
              <a:rPr lang="en-US"/>
              <a:t>SVD ~ Matrix Reconstruction ~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833880"/>
                <a:ext cx="10515600" cy="4351338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/>
                  <a:t>...(c)</a:t>
                </a:r>
                <a:endParaRPr lang="en-US"/>
              </a:p>
              <a:p>
                <a:pPr marL="0" indent="0" algn="ctr">
                  <a:buNone/>
                </a:pPr>
                <a:endParaRPr lang="en-US"/>
              </a:p>
              <a:p>
                <a:pPr algn="l">
                  <a:buFont typeface="Arial" panose="02080604020202020204" pitchFamily="34" charset="0"/>
                  <a:buChar char="•"/>
                </a:pPr>
                <a:r>
                  <a:rPr lang="en-US"/>
                  <a:t>For our test cluster, the number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/>
                  <a:t> is 4278 !</a:t>
                </a:r>
                <a:endParaRPr lang="en-US"/>
              </a:p>
              <a:p>
                <a:pPr marL="0" indent="0" algn="l">
                  <a:buFont typeface="Arial" panose="02080604020202020204" pitchFamily="34" charset="0"/>
                  <a:buNone/>
                </a:pPr>
                <a:r>
                  <a:rPr lang="en-US"/>
                  <a:t>--&gt;</a:t>
                </a:r>
                <a:endParaRPr lang="en-US"/>
              </a:p>
              <a:p>
                <a:pPr marL="0" indent="0" algn="l">
                  <a:buFont typeface="Arial" panose="02080604020202020204" pitchFamily="34" charset="0"/>
                  <a:buNone/>
                </a:pPr>
                <a:r>
                  <a:rPr lang="x-none" altLang="en-US"/>
                  <a:t>If all singular values are taken in (c), the original matrix is retrieved (I have chekced !).</a:t>
                </a:r>
                <a:endParaRPr lang="x-none" altLang="en-US"/>
              </a:p>
              <a:p>
                <a:pPr marL="0" indent="0" algn="l">
                  <a:buFont typeface="Arial" panose="02080604020202020204" pitchFamily="34" charset="0"/>
                  <a:buNone/>
                </a:pPr>
                <a:r>
                  <a:rPr lang="x-none" altLang="en-US"/>
                  <a:t>I tried to remove some smaller values with the accuracy cut-off: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𝜌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𝐾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)</m:t>
                        </m:r>
                      </m:den>
                    </m:f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&lt;</m:t>
                    </m:r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1</m:t>
                    </m:r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x-none" altLang="en-US">
                    <a:cs typeface="+mn-lt"/>
                  </a:rPr>
                  <a:t>(From Didier’s slide).</a:t>
                </a:r>
                <a:endParaRPr lang="x-none" altLang="en-US">
                  <a:cs typeface="+mn-lt"/>
                </a:endParaRPr>
              </a:p>
              <a:p>
                <a:pPr marL="0" indent="0" algn="l">
                  <a:buFont typeface="Arial" panose="02080604020202020204" pitchFamily="34" charset="0"/>
                  <a:buNone/>
                </a:pPr>
                <a:r>
                  <a:rPr lang="x-none" altLang="en-US"/>
                  <a:t>Then 3181/4278 singular values are taken ! (~74 %)</a:t>
                </a:r>
                <a:endParaRPr lang="en-US"/>
              </a:p>
              <a:p>
                <a:pPr algn="ctr"/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833880"/>
                <a:ext cx="10515600" cy="4351338"/>
              </a:xfrm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3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5420" y="1971675"/>
            <a:ext cx="9144000" cy="3657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130030" y="15875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3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4_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7840" y="2059305"/>
            <a:ext cx="9144000" cy="3657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130030" y="15875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4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5_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748155"/>
            <a:ext cx="9144000" cy="3657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130030" y="15875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5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6_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1290" y="2176780"/>
            <a:ext cx="9144000" cy="3657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130030" y="15875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6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7_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621790"/>
            <a:ext cx="9144000" cy="3657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130030" y="15875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7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1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211070"/>
            <a:ext cx="9144000" cy="36576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12</a:t>
              </a:r>
              <a:endParaRPr lang="x-none" altLang="en-US" baseline="3000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2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4490" y="1710690"/>
            <a:ext cx="9144000" cy="36576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21</a:t>
              </a:r>
              <a:endParaRPr lang="x-none" altLang="en-US" baseline="3000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ym typeface="+mn-ea"/>
              </a:rPr>
              <a:t>Imagonary part</a:t>
            </a:r>
            <a:r>
              <a:rPr lang="en-US" altLang="x-none">
                <a:sym typeface="+mn-ea"/>
              </a:rPr>
              <a:t> of the </a:t>
            </a:r>
            <a:r>
              <a:rPr lang="x-none" altLang="en-US">
                <a:sym typeface="+mn-ea"/>
              </a:rPr>
              <a:t>matrix elements</a:t>
            </a:r>
            <a:r>
              <a:rPr lang="en-US" altLang="x-none">
                <a:sym typeface="+mn-ea"/>
              </a:rPr>
              <a:t> of </a:t>
            </a:r>
            <a:r>
              <a:rPr lang="x-none" altLang="en-US">
                <a:sym typeface="+mn-ea"/>
              </a:rPr>
              <a:t>K’ and K in  ~ SVD</a:t>
            </a:r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130030" y="15875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1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  <p:pic>
        <p:nvPicPr>
          <p:cNvPr id="4" name="Picture 3" descr="block_1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980" y="237299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Group 13"/>
          <p:cNvGrpSpPr/>
          <p:nvPr/>
        </p:nvGrpSpPr>
        <p:grpSpPr>
          <a:xfrm>
            <a:off x="9130030" y="15875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2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  <p:pic>
        <p:nvPicPr>
          <p:cNvPr id="4" name="Picture 3" descr="block_2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125" y="206375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Group 13"/>
          <p:cNvGrpSpPr/>
          <p:nvPr/>
        </p:nvGrpSpPr>
        <p:grpSpPr>
          <a:xfrm>
            <a:off x="9130030" y="15875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3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  <p:pic>
        <p:nvPicPr>
          <p:cNvPr id="4" name="Picture 3" descr="block_3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6180" y="234950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17475"/>
            <a:ext cx="10515600" cy="1325563"/>
          </a:xfrm>
        </p:spPr>
        <p:txBody>
          <a:bodyPr/>
          <a:lstStyle/>
          <a:p>
            <a:r>
              <a:rPr lang="en-US">
                <a:sym typeface="+mn-ea"/>
              </a:rPr>
              <a:t>SVD ~ Matrix Reconstruction ~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47700" y="949960"/>
            <a:ext cx="3855720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>
                <a:solidFill>
                  <a:schemeClr val="tx1"/>
                </a:solidFill>
              </a:rPr>
              <a:t>3181 singular values:</a:t>
            </a:r>
            <a:endParaRPr lang="x-none" alt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 </a:t>
            </a:r>
            <a:endParaRPr lang="en-US">
              <a:solidFill>
                <a:srgbClr val="FF0000"/>
              </a:solidFill>
            </a:endParaRPr>
          </a:p>
          <a:p>
            <a:r>
              <a:rPr lang="en-US">
                <a:solidFill>
                  <a:srgbClr val="FF0000"/>
                </a:solidFill>
              </a:rPr>
              <a:t>-0.84770327E+00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  0.22862266E-03</a:t>
            </a:r>
            <a:endParaRPr lang="en-US"/>
          </a:p>
          <a:p>
            <a:r>
              <a:rPr lang="en-US"/>
              <a:t> -0.25329207E-03</a:t>
            </a:r>
            <a:endParaRPr lang="en-US"/>
          </a:p>
          <a:p>
            <a:r>
              <a:rPr lang="en-US"/>
              <a:t>  0.33974232E-03</a:t>
            </a:r>
            <a:endParaRPr lang="en-US"/>
          </a:p>
          <a:p>
            <a:r>
              <a:rPr lang="en-US"/>
              <a:t> -0.17353776E-03</a:t>
            </a:r>
            <a:endParaRPr lang="en-US"/>
          </a:p>
          <a:p>
            <a:r>
              <a:rPr lang="en-US"/>
              <a:t>  0.27376837E-03</a:t>
            </a:r>
            <a:endParaRPr lang="en-US"/>
          </a:p>
          <a:p>
            <a:r>
              <a:rPr lang="en-US"/>
              <a:t> -0.95154552E-06</a:t>
            </a:r>
            <a:endParaRPr lang="en-US"/>
          </a:p>
          <a:p>
            <a:r>
              <a:rPr lang="en-US"/>
              <a:t> -0.12666474E-03</a:t>
            </a:r>
            <a:endParaRPr lang="en-US"/>
          </a:p>
          <a:p>
            <a:r>
              <a:rPr lang="en-US"/>
              <a:t>  0.10146049E-02</a:t>
            </a:r>
            <a:endParaRPr lang="en-US"/>
          </a:p>
          <a:p>
            <a:r>
              <a:rPr lang="en-US"/>
              <a:t>  0.69165435E-02</a:t>
            </a:r>
            <a:endParaRPr lang="en-US"/>
          </a:p>
          <a:p>
            <a:r>
              <a:rPr lang="x-none" altLang="en-US"/>
              <a:t>.</a:t>
            </a:r>
            <a:endParaRPr lang="x-none" altLang="en-US"/>
          </a:p>
          <a:p>
            <a:r>
              <a:rPr lang="x-none" altLang="en-US"/>
              <a:t>.</a:t>
            </a:r>
            <a:endParaRPr lang="x-none" altLang="en-US"/>
          </a:p>
          <a:p>
            <a:r>
              <a:rPr lang="x-none" altLang="en-US"/>
              <a:t>.</a:t>
            </a:r>
            <a:endParaRPr lang="x-none" altLang="en-US"/>
          </a:p>
          <a:p>
            <a:r>
              <a:rPr lang="x-none" altLang="en-US"/>
              <a:t> </a:t>
            </a:r>
            <a:r>
              <a:rPr lang="x-none" altLang="en-US">
                <a:solidFill>
                  <a:srgbClr val="FF0000"/>
                </a:solidFill>
              </a:rPr>
              <a:t>-0.26448384E+00</a:t>
            </a:r>
            <a:endParaRPr lang="x-none" altLang="en-US">
              <a:solidFill>
                <a:srgbClr val="FF0000"/>
              </a:solidFill>
            </a:endParaRPr>
          </a:p>
          <a:p>
            <a:r>
              <a:rPr lang="x-none" altLang="en-US">
                <a:solidFill>
                  <a:srgbClr val="FF0000"/>
                </a:solidFill>
              </a:rPr>
              <a:t>  0.29417407E+00</a:t>
            </a:r>
            <a:endParaRPr lang="x-none" altLang="en-US">
              <a:solidFill>
                <a:srgbClr val="FF0000"/>
              </a:solidFill>
            </a:endParaRPr>
          </a:p>
          <a:p>
            <a:r>
              <a:rPr lang="x-none" altLang="en-US">
                <a:solidFill>
                  <a:srgbClr val="FF0000"/>
                </a:solidFill>
              </a:rPr>
              <a:t> -0.24325669E+00</a:t>
            </a:r>
            <a:endParaRPr lang="x-none" altLang="en-US">
              <a:solidFill>
                <a:srgbClr val="FF0000"/>
              </a:solidFill>
            </a:endParaRPr>
          </a:p>
          <a:p>
            <a:r>
              <a:rPr lang="x-none" altLang="en-US"/>
              <a:t>.</a:t>
            </a:r>
            <a:endParaRPr lang="x-none" altLang="en-US"/>
          </a:p>
          <a:p>
            <a:r>
              <a:rPr lang="x-none" altLang="en-US"/>
              <a:t>.</a:t>
            </a:r>
            <a:endParaRPr lang="x-none" altLang="en-US"/>
          </a:p>
          <a:p>
            <a:r>
              <a:rPr lang="x-none" altLang="en-US"/>
              <a:t>.</a:t>
            </a:r>
            <a:endParaRPr lang="x-none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114040" y="949960"/>
            <a:ext cx="3161030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fully 4278 singular values:</a:t>
            </a:r>
            <a:endParaRPr lang="en-US"/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-0.84733389E+00</a:t>
            </a:r>
            <a:endParaRPr lang="en-US"/>
          </a:p>
          <a:p>
            <a:r>
              <a:rPr lang="en-US"/>
              <a:t> -0.16300210E-04</a:t>
            </a:r>
            <a:endParaRPr lang="en-US"/>
          </a:p>
          <a:p>
            <a:r>
              <a:rPr lang="en-US"/>
              <a:t> -0.62698443E-07</a:t>
            </a:r>
            <a:endParaRPr lang="en-US"/>
          </a:p>
          <a:p>
            <a:r>
              <a:rPr lang="en-US"/>
              <a:t> -0.75805597E-04</a:t>
            </a:r>
            <a:endParaRPr lang="en-US"/>
          </a:p>
          <a:p>
            <a:r>
              <a:rPr lang="en-US"/>
              <a:t>  0.39906384E-04</a:t>
            </a:r>
            <a:endParaRPr lang="en-US"/>
          </a:p>
          <a:p>
            <a:r>
              <a:rPr lang="en-US"/>
              <a:t>  0.56833776E-03</a:t>
            </a:r>
            <a:endParaRPr lang="en-US"/>
          </a:p>
          <a:p>
            <a:r>
              <a:rPr lang="en-US"/>
              <a:t> -0.72665262E-04</a:t>
            </a:r>
            <a:endParaRPr lang="en-US"/>
          </a:p>
          <a:p>
            <a:r>
              <a:rPr lang="en-US"/>
              <a:t> -0.74189423E-04</a:t>
            </a:r>
            <a:endParaRPr lang="en-US"/>
          </a:p>
          <a:p>
            <a:r>
              <a:rPr lang="en-US"/>
              <a:t>  0.81704666E-03</a:t>
            </a:r>
            <a:endParaRPr lang="en-US"/>
          </a:p>
          <a:p>
            <a:r>
              <a:rPr lang="en-US"/>
              <a:t>  0.69554235E-02</a:t>
            </a:r>
            <a:endParaRPr lang="en-US"/>
          </a:p>
          <a:p>
            <a:r>
              <a:rPr lang="en-US"/>
              <a:t>.</a:t>
            </a:r>
            <a:endParaRPr lang="en-US"/>
          </a:p>
          <a:p>
            <a:r>
              <a:rPr lang="en-US"/>
              <a:t>.</a:t>
            </a:r>
            <a:endParaRPr lang="en-US"/>
          </a:p>
          <a:p>
            <a:r>
              <a:rPr lang="en-US"/>
              <a:t>.</a:t>
            </a:r>
            <a:endParaRPr lang="en-US"/>
          </a:p>
          <a:p>
            <a:r>
              <a:rPr lang="en-US">
                <a:solidFill>
                  <a:srgbClr val="FF0000"/>
                </a:solidFill>
              </a:rPr>
              <a:t> -0.26551392E+00</a:t>
            </a:r>
            <a:endParaRPr lang="en-US">
              <a:solidFill>
                <a:srgbClr val="FF0000"/>
              </a:solidFill>
            </a:endParaRPr>
          </a:p>
          <a:p>
            <a:r>
              <a:rPr lang="en-US">
                <a:solidFill>
                  <a:srgbClr val="FF0000"/>
                </a:solidFill>
              </a:rPr>
              <a:t>  0.29476488E+00</a:t>
            </a:r>
            <a:endParaRPr lang="en-US">
              <a:solidFill>
                <a:srgbClr val="FF0000"/>
              </a:solidFill>
            </a:endParaRPr>
          </a:p>
          <a:p>
            <a:r>
              <a:rPr lang="en-US">
                <a:solidFill>
                  <a:srgbClr val="FF0000"/>
                </a:solidFill>
              </a:rPr>
              <a:t> -0.24317048E+00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.</a:t>
            </a:r>
            <a:endParaRPr lang="en-US"/>
          </a:p>
          <a:p>
            <a:r>
              <a:rPr lang="en-US"/>
              <a:t>.</a:t>
            </a:r>
            <a:endParaRPr lang="en-US"/>
          </a:p>
          <a:p>
            <a:r>
              <a:rPr lang="en-US"/>
              <a:t>.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6275070" y="5004435"/>
            <a:ext cx="4996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If the black values that are not important go to 0, canwe make a good fake ?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547485" y="1443355"/>
            <a:ext cx="3591560" cy="3371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974330" y="2641600"/>
            <a:ext cx="85217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6600"/>
              <a:t>?</a:t>
            </a:r>
            <a:endParaRPr lang="x-none" altLang="en-US" sz="66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Group 13"/>
          <p:cNvGrpSpPr/>
          <p:nvPr/>
        </p:nvGrpSpPr>
        <p:grpSpPr>
          <a:xfrm>
            <a:off x="9493885" y="18415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4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  <p:pic>
        <p:nvPicPr>
          <p:cNvPr id="4" name="Picture 3" descr="block_4_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980" y="230759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Group 13"/>
          <p:cNvGrpSpPr/>
          <p:nvPr/>
        </p:nvGrpSpPr>
        <p:grpSpPr>
          <a:xfrm>
            <a:off x="9493885" y="18415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5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  <p:pic>
        <p:nvPicPr>
          <p:cNvPr id="4" name="Picture 3" descr="block_5_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395" y="231267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Group 13"/>
          <p:cNvGrpSpPr/>
          <p:nvPr/>
        </p:nvGrpSpPr>
        <p:grpSpPr>
          <a:xfrm>
            <a:off x="9493885" y="18415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6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  <p:pic>
        <p:nvPicPr>
          <p:cNvPr id="4" name="Picture 3" descr="block_6_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4785" y="236347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Group 13"/>
          <p:cNvGrpSpPr/>
          <p:nvPr/>
        </p:nvGrpSpPr>
        <p:grpSpPr>
          <a:xfrm>
            <a:off x="9493885" y="184150"/>
            <a:ext cx="2204085" cy="1939290"/>
            <a:chOff x="14378" y="250"/>
            <a:chExt cx="3471" cy="3054"/>
          </a:xfrm>
        </p:grpSpPr>
        <p:sp>
          <p:nvSpPr>
            <p:cNvPr id="5" name="Rectangles 4"/>
            <p:cNvSpPr/>
            <p:nvPr/>
          </p:nvSpPr>
          <p:spPr>
            <a:xfrm>
              <a:off x="15375" y="942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4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81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20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53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06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7</a:t>
              </a:r>
              <a:endParaRPr lang="x-none" altLang="en-US" baseline="300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75" y="781"/>
              <a:ext cx="6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5205" y="878"/>
              <a:ext cx="9" cy="7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15204" y="250"/>
              <a:ext cx="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 sz="1600">
                  <a:latin typeface="+mj-lt"/>
                </a:rPr>
                <a:t>100</a:t>
              </a:r>
              <a:endParaRPr lang="en-US" altLang="ja-JP" sz="1600">
                <a:latin typeface="+mj-lt"/>
              </a:endParaRPr>
            </a:p>
          </p:txBody>
        </p:sp>
      </p:grpSp>
      <p:pic>
        <p:nvPicPr>
          <p:cNvPr id="4" name="Picture 3" descr="block_7_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30759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12</a:t>
              </a:r>
              <a:endParaRPr lang="x-none" altLang="en-US" baseline="3000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1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4960" y="210693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9223375" y="547370"/>
            <a:ext cx="2152650" cy="1559560"/>
            <a:chOff x="14525" y="862"/>
            <a:chExt cx="3390" cy="2456"/>
          </a:xfrm>
        </p:grpSpPr>
        <p:sp>
          <p:nvSpPr>
            <p:cNvPr id="14" name="Rectangles 13"/>
            <p:cNvSpPr/>
            <p:nvPr/>
          </p:nvSpPr>
          <p:spPr>
            <a:xfrm>
              <a:off x="15363" y="862"/>
              <a:ext cx="2552" cy="2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6100" y="1688"/>
              <a:ext cx="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G</a:t>
              </a:r>
              <a:r>
                <a:rPr lang="x-none" altLang="en-US" baseline="30000"/>
                <a:t>21</a:t>
              </a:r>
              <a:endParaRPr lang="x-none" altLang="en-US" baseline="3000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5003" y="862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1"/>
            <p:nvPr/>
          </p:nvSpPr>
          <p:spPr>
            <a:xfrm>
              <a:off x="14525" y="1751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375" y="883"/>
              <a:ext cx="573" cy="554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block_2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470" y="2295525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C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1830" y="1457960"/>
            <a:ext cx="8493760" cy="4777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ym typeface="+mn-ea"/>
              </a:rPr>
              <a:t>Real part</a:t>
            </a:r>
            <a:r>
              <a:rPr lang="en-US" altLang="x-none">
                <a:sym typeface="+mn-ea"/>
              </a:rPr>
              <a:t> of the </a:t>
            </a:r>
            <a:r>
              <a:rPr lang="x-none" altLang="en-US">
                <a:sym typeface="+mn-ea"/>
              </a:rPr>
              <a:t>matrix elements</a:t>
            </a:r>
            <a:r>
              <a:rPr lang="en-US" altLang="x-none">
                <a:sym typeface="+mn-ea"/>
              </a:rPr>
              <a:t> of </a:t>
            </a:r>
            <a:r>
              <a:rPr lang="x-none" altLang="en-US">
                <a:sym typeface="+mn-ea"/>
              </a:rPr>
              <a:t>K’ and K in  ~ SVD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89535" y="1720850"/>
            <a:ext cx="4973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50 Cu(001) cluster</a:t>
            </a:r>
            <a:endParaRPr lang="x-none" altLang="en-US"/>
          </a:p>
          <a:p>
            <a:r>
              <a:rPr lang="x-none" altLang="en-US"/>
              <a:t>photoelectron kinetic energy: 95.0eV</a:t>
            </a:r>
            <a:endParaRPr lang="x-none" altLang="en-US"/>
          </a:p>
          <a:p>
            <a:r>
              <a:rPr lang="x-none" altLang="en-US"/>
              <a:t>lmax:  8 or 9 depending on each atom</a:t>
            </a:r>
            <a:endParaRPr lang="x-none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1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840" y="2252980"/>
            <a:ext cx="9144000" cy="3657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30030" y="598170"/>
            <a:ext cx="2204085" cy="1499235"/>
            <a:chOff x="14378" y="956"/>
            <a:chExt cx="3471" cy="2361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en-US" baseline="30000"/>
                <a:t>1</a:t>
              </a:r>
              <a:endParaRPr lang="en-US" baseline="30000"/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2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1265" y="1675130"/>
            <a:ext cx="9144000" cy="3657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56065" y="607695"/>
            <a:ext cx="2204085" cy="1499870"/>
            <a:chOff x="14378" y="956"/>
            <a:chExt cx="3471" cy="2362"/>
          </a:xfrm>
        </p:grpSpPr>
        <p:sp>
          <p:nvSpPr>
            <p:cNvPr id="5" name="Rectangles 4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2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lock_3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7465" y="1711325"/>
            <a:ext cx="9144000" cy="36576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9156065" y="607695"/>
            <a:ext cx="2204085" cy="1499870"/>
            <a:chOff x="14378" y="956"/>
            <a:chExt cx="3471" cy="2362"/>
          </a:xfrm>
        </p:grpSpPr>
        <p:sp>
          <p:nvSpPr>
            <p:cNvPr id="13" name="Rectangles 12"/>
            <p:cNvSpPr/>
            <p:nvPr/>
          </p:nvSpPr>
          <p:spPr>
            <a:xfrm>
              <a:off x="15375" y="956"/>
              <a:ext cx="2474" cy="2308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5028" y="956"/>
              <a:ext cx="16" cy="7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5019" y="2495"/>
              <a:ext cx="9" cy="8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15"/>
            <p:cNvSpPr txBox="1"/>
            <p:nvPr/>
          </p:nvSpPr>
          <p:spPr>
            <a:xfrm>
              <a:off x="14378" y="1834"/>
              <a:ext cx="9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/>
                <a:t>625</a:t>
              </a:r>
              <a:endParaRPr lang="x-none" alt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5375" y="967"/>
              <a:ext cx="573" cy="554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5948" y="1820"/>
              <a:ext cx="13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T</a:t>
              </a:r>
              <a:r>
                <a:rPr lang="x-none" altLang="en-US" baseline="30000"/>
                <a:t>3</a:t>
              </a:r>
              <a:endParaRPr lang="x-none" altLang="en-US" baseline="3000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11773</Words>
  <Application>WPS Presentation</Application>
  <PresentationFormat>ワイド画面</PresentationFormat>
  <Paragraphs>1522</Paragraphs>
  <Slides>178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178</vt:i4>
      </vt:variant>
    </vt:vector>
  </HeadingPairs>
  <TitlesOfParts>
    <vt:vector size="196" baseType="lpstr">
      <vt:lpstr>Arial</vt:lpstr>
      <vt:lpstr>SimSun</vt:lpstr>
      <vt:lpstr>Wingdings</vt:lpstr>
      <vt:lpstr>Nimbus Roman No9 L</vt:lpstr>
      <vt:lpstr>Cambria Math</vt:lpstr>
      <vt:lpstr>DejaVu Math TeX Gyre</vt:lpstr>
      <vt:lpstr>Arial Black</vt:lpstr>
      <vt:lpstr>Microsoft YaHei</vt:lpstr>
      <vt:lpstr>Droid Sans Fallback</vt:lpstr>
      <vt:lpstr>Arial Unicode MS</vt:lpstr>
      <vt:lpstr>SimSun</vt:lpstr>
      <vt:lpstr>C059</vt:lpstr>
      <vt:lpstr>MS PGothic</vt:lpstr>
      <vt:lpstr>Gubbi</vt:lpstr>
      <vt:lpstr>ＭＳ ゴシック</vt:lpstr>
      <vt:lpstr>OpenSymbol</vt:lpstr>
      <vt:lpstr>MS PGothic</vt:lpstr>
      <vt:lpstr>Office Theme</vt:lpstr>
      <vt:lpstr>First week of my internship</vt:lpstr>
      <vt:lpstr>Test cluster</vt:lpstr>
      <vt:lpstr>Eigenvalues spectrum</vt:lpstr>
      <vt:lpstr>Singular values spectrum</vt:lpstr>
      <vt:lpstr>Is the kernel matrix hermitian ?</vt:lpstr>
      <vt:lpstr>Hermitianization ~ method ~</vt:lpstr>
      <vt:lpstr>Hermitianization ~ eigenvalues ~ </vt:lpstr>
      <vt:lpstr>SVD ~ Matrix Reconstruction ~</vt:lpstr>
      <vt:lpstr>SVD ~ Matrix Reconstruction ~</vt:lpstr>
      <vt:lpstr>Concerns</vt:lpstr>
      <vt:lpstr>Atomic chain ~ 8 Cu ~</vt:lpstr>
      <vt:lpstr>Comparison of the hermitianized matrix and reconstructued one</vt:lpstr>
      <vt:lpstr>Comparison of the hermitianized matrix and reconstructued one </vt:lpstr>
      <vt:lpstr>Comparison of the hermitianized matrix and reconstructued one </vt:lpstr>
      <vt:lpstr>report</vt:lpstr>
      <vt:lpstr>SVD of the atomic chains ~ method (2) ~ </vt:lpstr>
      <vt:lpstr>SVD of the atomic chains ~ (a) ~ </vt:lpstr>
      <vt:lpstr>SVD of the atomic chains ~ (b) ~ </vt:lpstr>
      <vt:lpstr>SVD of the atomic chains ~ (c) ~ </vt:lpstr>
      <vt:lpstr>SVD of the atomic chains ~ method (2) ~</vt:lpstr>
      <vt:lpstr>SVD of the atomic chains ~ (a) ~</vt:lpstr>
      <vt:lpstr>SVD of the atomic chains ~ (a) ~</vt:lpstr>
      <vt:lpstr>SVD of the atomic chains ~ (b) ~ </vt:lpstr>
      <vt:lpstr>SVD of the atomic chains ~ (b) ~ </vt:lpstr>
      <vt:lpstr>SVD of the atomic chains ~ (c) ~ </vt:lpstr>
      <vt:lpstr>SVD of the atomic chains ~ (c) ~ </vt:lpstr>
      <vt:lpstr>Comparison of methods (1) and (2)</vt:lpstr>
      <vt:lpstr>Didier’s idea ~ What if we reduce lmax for ω？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REAL(K(i,j))</vt:lpstr>
      <vt:lpstr>Removing eigenvalues near 0</vt:lpstr>
      <vt:lpstr>Complex plan</vt:lpstr>
      <vt:lpstr>Complex plan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Modulus of the matrix elements of K’ and K in  ~ eigenvalues decomposition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Modulus of the matrix elements of K’ and K in  ~ eigenvalues decomposition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Modulus of the matrix elements of K’ and K in  ~ singlar values decomposition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Shin YASUDA</dc:creator>
  <cp:lastModifiedBy>syasuda</cp:lastModifiedBy>
  <cp:revision>78</cp:revision>
  <dcterms:created xsi:type="dcterms:W3CDTF">2025-06-18T12:38:18Z</dcterms:created>
  <dcterms:modified xsi:type="dcterms:W3CDTF">2025-06-18T12:38:18Z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1033-11.1.0.11723</vt:lpwstr>
  </property>
  <property fmtid="{D5CDD505-2E9C-101B-9397-08002B2CF9AE}" pid="3" name="ICV">
    <vt:lpwstr/>
  </property>
</Properties>
</file>